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2" r:id="rId1"/>
  </p:sldMasterIdLst>
  <p:sldIdLst>
    <p:sldId id="256" r:id="rId2"/>
    <p:sldId id="257" r:id="rId3"/>
    <p:sldId id="258" r:id="rId4"/>
    <p:sldId id="268" r:id="rId5"/>
    <p:sldId id="269" r:id="rId6"/>
    <p:sldId id="270" r:id="rId7"/>
    <p:sldId id="271" r:id="rId8"/>
    <p:sldId id="272" r:id="rId9"/>
    <p:sldId id="273" r:id="rId10"/>
    <p:sldId id="278" r:id="rId11"/>
    <p:sldId id="277" r:id="rId12"/>
    <p:sldId id="282" r:id="rId13"/>
    <p:sldId id="275" r:id="rId14"/>
    <p:sldId id="283" r:id="rId15"/>
    <p:sldId id="284" r:id="rId16"/>
    <p:sldId id="285" r:id="rId17"/>
    <p:sldId id="286" r:id="rId18"/>
    <p:sldId id="287" r:id="rId19"/>
    <p:sldId id="288" r:id="rId20"/>
    <p:sldId id="260" r:id="rId21"/>
    <p:sldId id="292" r:id="rId22"/>
    <p:sldId id="290" r:id="rId23"/>
    <p:sldId id="289" r:id="rId24"/>
    <p:sldId id="267"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848601D6-4397-4DE4-AB90-95C54EFDB954}" type="datetimeFigureOut">
              <a:rPr lang="en-US" smtClean="0"/>
              <a:t>8/27/2019</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3666622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8601D6-4397-4DE4-AB90-95C54EFDB954}" type="datetimeFigureOut">
              <a:rPr lang="en-US" smtClean="0"/>
              <a:t>8/27/2019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1789559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48601D6-4397-4DE4-AB90-95C54EFDB954}" type="datetimeFigureOut">
              <a:rPr lang="en-US" smtClean="0"/>
              <a:t>8/27/2019</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20285731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48601D6-4397-4DE4-AB90-95C54EFDB954}" type="datetimeFigureOut">
              <a:rPr lang="en-US" smtClean="0"/>
              <a:t>8/27/2019</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9740790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8601D6-4397-4DE4-AB90-95C54EFDB954}" type="datetimeFigureOut">
              <a:rPr lang="en-US" smtClean="0"/>
              <a:t>8/27/2019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16286562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48601D6-4397-4DE4-AB90-95C54EFDB954}" type="datetimeFigureOut">
              <a:rPr lang="en-US" smtClean="0"/>
              <a:t>8/27/2019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23646894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48601D6-4397-4DE4-AB90-95C54EFDB954}" type="datetimeFigureOut">
              <a:rPr lang="en-US" smtClean="0"/>
              <a:t>8/27/2019</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15613863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848601D6-4397-4DE4-AB90-95C54EFDB954}" type="datetimeFigureOut">
              <a:rPr lang="en-US" smtClean="0"/>
              <a:t>8/27/2019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34490930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848601D6-4397-4DE4-AB90-95C54EFDB954}" type="datetimeFigureOut">
              <a:rPr lang="en-US" smtClean="0"/>
              <a:t>8/27/2019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19104039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8601D6-4397-4DE4-AB90-95C54EFDB954}" type="datetimeFigureOut">
              <a:rPr lang="en-US" smtClean="0"/>
              <a:t>8/27/2019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1682878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8601D6-4397-4DE4-AB90-95C54EFDB954}" type="datetimeFigureOut">
              <a:rPr lang="en-US" smtClean="0"/>
              <a:t>8/27/2019</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2227084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8601D6-4397-4DE4-AB90-95C54EFDB954}" type="datetimeFigureOut">
              <a:rPr lang="en-US" smtClean="0"/>
              <a:t>8/27/2019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161066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8601D6-4397-4DE4-AB90-95C54EFDB954}" type="datetimeFigureOut">
              <a:rPr lang="en-US" smtClean="0"/>
              <a:t>8/27/2019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2310420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8601D6-4397-4DE4-AB90-95C54EFDB954}" type="datetimeFigureOut">
              <a:rPr lang="en-US" smtClean="0"/>
              <a:t>8/27/2019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219018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8601D6-4397-4DE4-AB90-95C54EFDB954}" type="datetimeFigureOut">
              <a:rPr lang="en-US" smtClean="0"/>
              <a:t>8/27/2019</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3457233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8601D6-4397-4DE4-AB90-95C54EFDB954}" type="datetimeFigureOut">
              <a:rPr lang="en-US" smtClean="0"/>
              <a:t>8/27/2019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2906612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8601D6-4397-4DE4-AB90-95C54EFDB954}" type="datetimeFigureOut">
              <a:rPr lang="en-US" smtClean="0"/>
              <a:t>8/27/2019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54AD947-EA51-4361-A4D3-7923B0043989}" type="slidenum">
              <a:rPr lang="en-US" smtClean="0"/>
              <a:t>‹#›</a:t>
            </a:fld>
            <a:endParaRPr lang="en-US"/>
          </a:p>
        </p:txBody>
      </p:sp>
    </p:spTree>
    <p:extLst>
      <p:ext uri="{BB962C8B-B14F-4D97-AF65-F5344CB8AC3E}">
        <p14:creationId xmlns:p14="http://schemas.microsoft.com/office/powerpoint/2010/main" val="33354481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848601D6-4397-4DE4-AB90-95C54EFDB954}" type="datetimeFigureOut">
              <a:rPr lang="en-US" smtClean="0"/>
              <a:t>8/27/2019</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754AD947-EA51-4361-A4D3-7923B0043989}" type="slidenum">
              <a:rPr lang="en-US" smtClean="0"/>
              <a:t>‹#›</a:t>
            </a:fld>
            <a:endParaRPr lang="en-US"/>
          </a:p>
        </p:txBody>
      </p:sp>
    </p:spTree>
    <p:extLst>
      <p:ext uri="{BB962C8B-B14F-4D97-AF65-F5344CB8AC3E}">
        <p14:creationId xmlns:p14="http://schemas.microsoft.com/office/powerpoint/2010/main" val="2865020793"/>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5" r:id="rId3"/>
    <p:sldLayoutId id="2147483776" r:id="rId4"/>
    <p:sldLayoutId id="2147483777" r:id="rId5"/>
    <p:sldLayoutId id="2147483778" r:id="rId6"/>
    <p:sldLayoutId id="2147483779" r:id="rId7"/>
    <p:sldLayoutId id="2147483780" r:id="rId8"/>
    <p:sldLayoutId id="2147483781" r:id="rId9"/>
    <p:sldLayoutId id="2147483782" r:id="rId10"/>
    <p:sldLayoutId id="2147483783" r:id="rId11"/>
    <p:sldLayoutId id="2147483784" r:id="rId12"/>
    <p:sldLayoutId id="2147483785" r:id="rId13"/>
    <p:sldLayoutId id="2147483786" r:id="rId14"/>
    <p:sldLayoutId id="2147483787" r:id="rId15"/>
    <p:sldLayoutId id="2147483788" r:id="rId16"/>
    <p:sldLayoutId id="2147483789"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8" Type="http://schemas.openxmlformats.org/officeDocument/2006/relationships/hyperlink" Target="http://geopandas.org/io.html#reading-spatial-data" TargetMode="External"/><Relationship Id="rId3" Type="http://schemas.openxmlformats.org/officeDocument/2006/relationships/slideLayout" Target="../slideLayouts/slideLayout2.xml"/><Relationship Id="rId7" Type="http://schemas.openxmlformats.org/officeDocument/2006/relationships/hyperlink" Target="https://www.torontorentals.com/blog/average-rent-in-toronto-since-2000#2008" TargetMode="Externa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hyperlink" Target="https://www.ontario.ca/page/rent-increase-guideline" TargetMode="External"/><Relationship Id="rId5" Type="http://schemas.openxmlformats.org/officeDocument/2006/relationships/hyperlink" Target="https://www.inflation.eu/inflation-rates/canada/historic-inflation/cpi-inflation-canada.aspx" TargetMode="External"/><Relationship Id="rId4" Type="http://schemas.openxmlformats.org/officeDocument/2006/relationships/hyperlink" Target="https://www150.statcan.gc.ca/t1/tbl1/en/tv.action?pid=1110023901&amp;pickMembers%5B0%5D=1.17&amp;pickMembers%5B1%5D=2.1&amp;pickMembers%5B2%5D=3.1&amp;pickMembers%5B3%5D=4.1" TargetMode="Externa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FDB39-B2EE-40B7-9AE2-99E13F5D31B8}"/>
              </a:ext>
            </a:extLst>
          </p:cNvPr>
          <p:cNvSpPr>
            <a:spLocks noGrp="1"/>
          </p:cNvSpPr>
          <p:nvPr>
            <p:ph type="ctrTitle"/>
          </p:nvPr>
        </p:nvSpPr>
        <p:spPr>
          <a:xfrm>
            <a:off x="1524000" y="884583"/>
            <a:ext cx="9144000" cy="4047927"/>
          </a:xfrm>
        </p:spPr>
        <p:txBody>
          <a:bodyPr>
            <a:normAutofit fontScale="90000"/>
          </a:bodyPr>
          <a:lstStyle/>
          <a:p>
            <a:r>
              <a:rPr lang="en-US" dirty="0"/>
              <a:t>CSDA 1050 Final </a:t>
            </a:r>
            <a:br>
              <a:rPr lang="en-US" dirty="0"/>
            </a:br>
            <a:r>
              <a:rPr lang="en-US" dirty="0"/>
              <a:t>Marginal difference in rent price between tenured and new renters in Toronto</a:t>
            </a:r>
            <a:br>
              <a:rPr lang="en-US" dirty="0"/>
            </a:br>
            <a:endParaRPr lang="en-US" dirty="0"/>
          </a:p>
        </p:txBody>
      </p:sp>
      <p:sp>
        <p:nvSpPr>
          <p:cNvPr id="3" name="Subtitle 2">
            <a:extLst>
              <a:ext uri="{FF2B5EF4-FFF2-40B4-BE49-F238E27FC236}">
                <a16:creationId xmlns:a16="http://schemas.microsoft.com/office/drawing/2014/main" id="{98BDBB29-181A-4A94-B8E4-BDB6EFE612F2}"/>
              </a:ext>
            </a:extLst>
          </p:cNvPr>
          <p:cNvSpPr>
            <a:spLocks noGrp="1"/>
          </p:cNvSpPr>
          <p:nvPr>
            <p:ph type="subTitle" idx="1"/>
          </p:nvPr>
        </p:nvSpPr>
        <p:spPr>
          <a:xfrm>
            <a:off x="1524000" y="4932510"/>
            <a:ext cx="9144000" cy="1229139"/>
          </a:xfrm>
        </p:spPr>
        <p:txBody>
          <a:bodyPr/>
          <a:lstStyle/>
          <a:p>
            <a:r>
              <a:rPr lang="en-US" dirty="0"/>
              <a:t>Nickolas </a:t>
            </a:r>
            <a:r>
              <a:rPr lang="en-US" dirty="0" err="1"/>
              <a:t>LaL</a:t>
            </a:r>
            <a:endParaRPr lang="en-US" dirty="0"/>
          </a:p>
          <a:p>
            <a:r>
              <a:rPr lang="en-US" dirty="0"/>
              <a:t>August 27, 2019</a:t>
            </a:r>
          </a:p>
        </p:txBody>
      </p:sp>
      <p:pic>
        <p:nvPicPr>
          <p:cNvPr id="10" name="Audio 9">
            <a:hlinkClick r:id="" action="ppaction://media"/>
            <a:extLst>
              <a:ext uri="{FF2B5EF4-FFF2-40B4-BE49-F238E27FC236}">
                <a16:creationId xmlns:a16="http://schemas.microsoft.com/office/drawing/2014/main" id="{044D7F85-204E-4682-8D12-7E1C09068A4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96609596"/>
      </p:ext>
    </p:extLst>
  </p:cSld>
  <p:clrMapOvr>
    <a:masterClrMapping/>
  </p:clrMapOvr>
  <mc:AlternateContent xmlns:mc="http://schemas.openxmlformats.org/markup-compatibility/2006">
    <mc:Choice xmlns:p14="http://schemas.microsoft.com/office/powerpoint/2010/main" Requires="p14">
      <p:transition spd="slow" p14:dur="2000" advTm="14267"/>
    </mc:Choice>
    <mc:Fallback>
      <p:transition spd="slow" advTm="142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8" name="Freeform: Shape 27">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0"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000">
                <a:solidFill>
                  <a:srgbClr val="EBEBEB"/>
                </a:solidFill>
              </a:rPr>
              <a:t>Sprint 1-Preliminary Exploration and Analysis</a:t>
            </a:r>
          </a:p>
        </p:txBody>
      </p:sp>
      <p:pic>
        <p:nvPicPr>
          <p:cNvPr id="12" name="Picture 11">
            <a:extLst>
              <a:ext uri="{FF2B5EF4-FFF2-40B4-BE49-F238E27FC236}">
                <a16:creationId xmlns:a16="http://schemas.microsoft.com/office/drawing/2014/main" id="{04D94F65-B26A-4B3D-9A9F-34B4D546F454}"/>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194607" y="1201648"/>
            <a:ext cx="6391533" cy="4454704"/>
          </a:xfrm>
          <a:prstGeom prst="rect">
            <a:avLst/>
          </a:prstGeom>
          <a:noFill/>
        </p:spPr>
      </p:pic>
      <p:sp>
        <p:nvSpPr>
          <p:cNvPr id="32" name="Rectangle 31">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pPr>
              <a:lnSpc>
                <a:spcPct val="90000"/>
              </a:lnSpc>
            </a:pPr>
            <a:r>
              <a:rPr lang="en-US" sz="1500">
                <a:solidFill>
                  <a:srgbClr val="FFFFFF"/>
                </a:solidFill>
              </a:rPr>
              <a:t>For the change in price of the city average we can see there were some sharp fluctuations in the change of price between 2001 and 2011.</a:t>
            </a:r>
          </a:p>
          <a:p>
            <a:pPr>
              <a:lnSpc>
                <a:spcPct val="90000"/>
              </a:lnSpc>
            </a:pPr>
            <a:r>
              <a:rPr lang="en-US" sz="1500">
                <a:solidFill>
                  <a:srgbClr val="FFFFFF"/>
                </a:solidFill>
              </a:rPr>
              <a:t>We can also see the Inflation Rate was greater from about 2001-2007 and 2009-2010, it was smaller otherwise. </a:t>
            </a:r>
          </a:p>
          <a:p>
            <a:pPr>
              <a:lnSpc>
                <a:spcPct val="90000"/>
              </a:lnSpc>
            </a:pPr>
            <a:r>
              <a:rPr lang="en-US" sz="1500">
                <a:solidFill>
                  <a:srgbClr val="FFFFFF"/>
                </a:solidFill>
              </a:rPr>
              <a:t>There is also a steep increase in the change in price from about 2015 onwards.</a:t>
            </a:r>
          </a:p>
          <a:p>
            <a:pPr>
              <a:lnSpc>
                <a:spcPct val="90000"/>
              </a:lnSpc>
            </a:pPr>
            <a:endParaRPr lang="en-US" sz="1500">
              <a:solidFill>
                <a:srgbClr val="FFFFFF"/>
              </a:solidFill>
            </a:endParaRPr>
          </a:p>
        </p:txBody>
      </p:sp>
      <p:sp>
        <p:nvSpPr>
          <p:cNvPr id="38"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7" name="Audio 6">
            <a:hlinkClick r:id="" action="ppaction://media"/>
            <a:extLst>
              <a:ext uri="{FF2B5EF4-FFF2-40B4-BE49-F238E27FC236}">
                <a16:creationId xmlns:a16="http://schemas.microsoft.com/office/drawing/2014/main" id="{0460132A-101F-4615-88E3-443F190D99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75643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9246"/>
    </mc:Choice>
    <mc:Fallback>
      <p:transition spd="slow" advTm="29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8680" x="8123238" y="3378200"/>
          <p14:tracePt t="8693" x="8135938" y="3378200"/>
          <p14:tracePt t="8775" x="8123238" y="3378200"/>
          <p14:tracePt t="8799" x="8099425" y="3403600"/>
          <p14:tracePt t="8815" x="8086725" y="3416300"/>
          <p14:tracePt t="8831" x="8074025" y="3429000"/>
          <p14:tracePt t="8841" x="8061325" y="3454400"/>
          <p14:tracePt t="8875" x="8061325" y="3467100"/>
          <p14:tracePt t="8921" x="8048625" y="3490913"/>
          <p14:tracePt t="8951" x="8035925" y="3490913"/>
          <p14:tracePt t="8981" x="8035925" y="3503613"/>
          <p14:tracePt t="8991" x="8035925" y="3516313"/>
          <p14:tracePt t="9001" x="8035925" y="3529013"/>
          <p14:tracePt t="9677" x="8023225" y="3541713"/>
          <p14:tracePt t="9726" x="8023225" y="3554413"/>
          <p14:tracePt t="9737" x="8023225" y="3567113"/>
          <p14:tracePt t="9749" x="7986713" y="3590925"/>
          <p14:tracePt t="9763" x="7986713" y="3616325"/>
          <p14:tracePt t="9800" x="7986713" y="3629025"/>
          <p14:tracePt t="9809" x="7974013" y="3629025"/>
          <p14:tracePt t="9819" x="7974013" y="3654425"/>
          <p14:tracePt t="9832" x="7974013" y="3667125"/>
          <p14:tracePt t="9839" x="7974013" y="3679825"/>
          <p14:tracePt t="9875" x="7974013" y="3692525"/>
          <p14:tracePt t="9878" x="7974013" y="3703638"/>
          <p14:tracePt t="9925" x="7974013" y="3716338"/>
          <p14:tracePt t="9929" x="7974013" y="3729038"/>
          <p14:tracePt t="9955" x="7974013" y="3741738"/>
          <p14:tracePt t="9959" x="7974013" y="3754438"/>
          <p14:tracePt t="9969" x="7974013" y="3767138"/>
          <p14:tracePt t="9985" x="7974013" y="3792538"/>
          <p14:tracePt t="9995" x="7986713" y="3816350"/>
          <p14:tracePt t="10011" x="7999413" y="3829050"/>
          <p14:tracePt t="10015" x="7999413" y="3841750"/>
          <p14:tracePt t="10025" x="8010525" y="3867150"/>
          <p14:tracePt t="10035" x="8023225" y="3892550"/>
          <p14:tracePt t="10041" x="8035925" y="3916363"/>
          <p14:tracePt t="10051" x="8035925" y="3929063"/>
          <p14:tracePt t="10055" x="8048625" y="3941763"/>
          <p14:tracePt t="10065" x="8086725" y="3992563"/>
          <p14:tracePt t="10075" x="8086725" y="4005263"/>
          <p14:tracePt t="10081" x="8110538" y="4029075"/>
          <p14:tracePt t="10091" x="8135938" y="4054475"/>
          <p14:tracePt t="10098" x="8148638" y="4054475"/>
          <p14:tracePt t="10107" x="8174038" y="4079875"/>
          <p14:tracePt t="10121" x="8199438" y="4105275"/>
          <p14:tracePt t="10131" x="8212138" y="4105275"/>
          <p14:tracePt t="10137" x="8212138" y="4117975"/>
          <p14:tracePt t="10147" x="8248650" y="4117975"/>
          <p14:tracePt t="10157" x="8299450" y="4129088"/>
          <p14:tracePt t="10161" x="8312150" y="4129088"/>
          <p14:tracePt t="10172" x="8348663" y="4141788"/>
          <p14:tracePt t="10177" x="8386763" y="4141788"/>
          <p14:tracePt t="10187" x="8448675" y="4141788"/>
          <p14:tracePt t="10197" x="8512175" y="4167188"/>
          <p14:tracePt t="10201" x="8548688" y="4167188"/>
          <p14:tracePt t="10217" x="8686800" y="4167188"/>
          <p14:tracePt t="10227" x="8786813" y="4167188"/>
          <p14:tracePt t="10237" x="8850313" y="4167188"/>
          <p14:tracePt t="10243" x="8886825" y="4167188"/>
          <p14:tracePt t="10253" x="8937625" y="4167188"/>
          <p14:tracePt t="10257" x="8963025" y="4167188"/>
          <p14:tracePt t="10267" x="9037638" y="4167188"/>
          <p14:tracePt t="10277" x="9075738" y="4167188"/>
          <p14:tracePt t="10283" x="9112250" y="4167188"/>
          <p14:tracePt t="10293" x="9137650" y="4167188"/>
          <p14:tracePt t="10307" x="9188450" y="4141788"/>
          <p14:tracePt t="10317" x="9199563" y="4141788"/>
          <p14:tracePt t="10323" x="9212263" y="4141788"/>
          <p14:tracePt t="10333" x="9224963" y="4129088"/>
          <p14:tracePt t="10339" x="9250363" y="4105275"/>
          <p14:tracePt t="10349" x="9275763" y="4105275"/>
          <p14:tracePt t="10359" x="9288463" y="4105275"/>
          <p14:tracePt t="10363" x="9324975" y="4092575"/>
          <p14:tracePt t="10373" x="9324975" y="4079875"/>
          <p14:tracePt t="10383" x="9337675" y="4079875"/>
          <p14:tracePt t="10389" x="9363075" y="4067175"/>
          <p14:tracePt t="10399" x="9375775" y="4054475"/>
          <p14:tracePt t="10403" x="9388475" y="4054475"/>
          <p14:tracePt t="10413" x="9413875" y="4041775"/>
          <p14:tracePt t="10423" x="9424988" y="4029075"/>
          <p14:tracePt t="10429" x="9437688" y="4029075"/>
          <p14:tracePt t="10445" x="9463088" y="4017963"/>
          <p14:tracePt t="10455" x="9488488" y="4005263"/>
          <p14:tracePt t="10469" x="9501188" y="3979863"/>
          <p14:tracePt t="10479" x="9525000" y="3967163"/>
          <p14:tracePt t="10485" x="9525000" y="3954463"/>
          <p14:tracePt t="10495" x="9537700" y="3954463"/>
          <p14:tracePt t="10505" x="9537700" y="3941763"/>
          <p14:tracePt t="10525" x="9563100" y="3905250"/>
          <p14:tracePt t="10539" x="9563100" y="3892550"/>
          <p14:tracePt t="10549" x="9563100" y="3879850"/>
          <p14:tracePt t="10575" x="9563100" y="3867150"/>
          <p14:tracePt t="10585" x="9563100" y="3854450"/>
          <p14:tracePt t="10605" x="9563100" y="3841750"/>
          <p14:tracePt t="10661" x="9563100" y="3829050"/>
          <p14:tracePt t="10671" x="9563100" y="3816350"/>
          <p14:tracePt t="10687" x="9563100" y="3803650"/>
          <p14:tracePt t="10697" x="9563100" y="3792538"/>
          <p14:tracePt t="10721" x="9563100" y="3767138"/>
          <p14:tracePt t="10747" x="9563100" y="3754438"/>
          <p14:tracePt t="10783" x="9563100" y="3741738"/>
          <p14:tracePt t="10793" x="9563100" y="3729038"/>
          <p14:tracePt t="10833" x="9563100" y="3716338"/>
          <p14:tracePt t="10843" x="9563100" y="3703638"/>
          <p14:tracePt t="10867" x="9563100" y="3692525"/>
          <p14:tracePt t="10873" x="9563100" y="3679825"/>
          <p14:tracePt t="11443" x="9563100" y="3667125"/>
          <p14:tracePt t="11665" x="0" y="0"/>
        </p14:tracePtLst>
        <p14:tracePtLst>
          <p14:tracePt t="14970" x="7999413" y="3441700"/>
          <p14:tracePt t="15003" x="7999413" y="3429000"/>
          <p14:tracePt t="15019" x="7999413" y="3416300"/>
          <p14:tracePt t="15060" x="8010525" y="3416300"/>
          <p14:tracePt t="15099" x="8023225" y="3416300"/>
          <p14:tracePt t="15145" x="8035925" y="3416300"/>
          <p14:tracePt t="15165" x="8048625" y="3416300"/>
          <p14:tracePt t="15175" x="8048625" y="3429000"/>
          <p14:tracePt t="15205" x="8061325" y="3429000"/>
          <p14:tracePt t="15221" x="8061325" y="3441700"/>
          <p14:tracePt t="15251" x="8061325" y="3454400"/>
          <p14:tracePt t="15265" x="8074025" y="3454400"/>
          <p14:tracePt t="15281" x="8099425" y="3479800"/>
          <p14:tracePt t="15291" x="8110538" y="3479800"/>
          <p14:tracePt t="15301" x="8110538" y="3490913"/>
          <p14:tracePt t="15307" x="8123238" y="3503613"/>
          <p14:tracePt t="15337" x="8123238" y="3516313"/>
          <p14:tracePt t="15341" x="8135938" y="3529013"/>
          <p14:tracePt t="15381" x="8148638" y="3541713"/>
          <p14:tracePt t="15387" x="8148638" y="3554413"/>
          <p14:tracePt t="15413" x="8161338" y="3567113"/>
          <p14:tracePt t="15423" x="8174038" y="3579813"/>
          <p14:tracePt t="15427" x="8174038" y="3590925"/>
          <p14:tracePt t="15437" x="8186738" y="3603625"/>
          <p14:tracePt t="15443" x="8199438" y="3603625"/>
          <p14:tracePt t="15453" x="8199438" y="3629025"/>
          <p14:tracePt t="15463" x="8235950" y="3641725"/>
          <p14:tracePt t="15467" x="8235950" y="3654425"/>
          <p14:tracePt t="15477" x="8248650" y="3679825"/>
          <p14:tracePt t="15487" x="8261350" y="3692525"/>
          <p14:tracePt t="15497" x="8274050" y="3703638"/>
          <p14:tracePt t="15507" x="8286750" y="3716338"/>
          <p14:tracePt t="15517" x="8312150" y="3716338"/>
          <p14:tracePt t="15533" x="8348663" y="3754438"/>
          <p14:tracePt t="15542" x="8374063" y="3754438"/>
          <p14:tracePt t="15549" x="8399463" y="3754438"/>
          <p14:tracePt t="15559" x="8424863" y="3754438"/>
          <p14:tracePt t="15573" x="8461375" y="3754438"/>
          <p14:tracePt t="15589" x="8524875" y="3754438"/>
          <p14:tracePt t="15599" x="8537575" y="3767138"/>
          <p14:tracePt t="15603" x="8548688" y="3767138"/>
          <p14:tracePt t="15613" x="8586788" y="3767138"/>
          <p14:tracePt t="15623" x="8637588" y="3779838"/>
          <p14:tracePt t="15629" x="8661400" y="3779838"/>
          <p14:tracePt t="15639" x="8712200" y="3792538"/>
          <p14:tracePt t="15655" x="8763000" y="3792538"/>
          <p14:tracePt t="15664" x="8786813" y="3792538"/>
          <p14:tracePt t="15669" x="8799513" y="3792538"/>
          <p14:tracePt t="15679" x="8850313" y="3792538"/>
          <p14:tracePt t="15685" x="8874125" y="3792538"/>
          <p14:tracePt t="15695" x="8899525" y="3792538"/>
          <p14:tracePt t="15709" x="8912225" y="3792538"/>
          <p14:tracePt t="15719" x="8924925" y="3792538"/>
          <p14:tracePt t="15729" x="8950325" y="3792538"/>
          <p14:tracePt t="15745" x="8963025" y="3792538"/>
          <p14:tracePt t="15749" x="8986838" y="3792538"/>
          <p14:tracePt t="15761" x="8999538" y="3792538"/>
          <p14:tracePt t="15781" x="9012238" y="3792538"/>
          <p14:tracePt t="15795" x="9024938" y="3792538"/>
          <p14:tracePt t="16385" x="9012238" y="3792538"/>
          <p14:tracePt t="16995" x="8986838" y="3792538"/>
          <p14:tracePt t="17011" x="8975725" y="3792538"/>
          <p14:tracePt t="17015" x="0" y="0"/>
        </p14:tracePtLst>
        <p14:tracePtLst>
          <p14:tracePt t="17854" x="9188450" y="3816350"/>
          <p14:tracePt t="17858" x="9199563" y="3829050"/>
          <p14:tracePt t="17883" x="9212263" y="3829050"/>
          <p14:tracePt t="17889" x="9224963" y="3829050"/>
          <p14:tracePt t="17899" x="9237663" y="3829050"/>
          <p14:tracePt t="17919" x="9263063" y="3841750"/>
          <p14:tracePt t="17949" x="9275763" y="3854450"/>
          <p14:tracePt t="17969" x="9275763" y="3867150"/>
          <p14:tracePt t="17995" x="9288463" y="3879850"/>
          <p14:tracePt t="18135" x="9301163" y="3892550"/>
          <p14:tracePt t="18145" x="9312275" y="3892550"/>
          <p14:tracePt t="18927" x="9312275" y="3905250"/>
          <p14:tracePt t="18963" x="9324975" y="3905250"/>
          <p14:tracePt t="18977" x="9337675" y="3905250"/>
          <p14:tracePt t="18987" x="9350375" y="3892550"/>
          <p14:tracePt t="18993" x="9363075" y="3892550"/>
          <p14:tracePt t="19023" x="9363075" y="3879850"/>
          <p14:tracePt t="19049" x="9375775" y="3867150"/>
          <p14:tracePt t="19083" x="9375775" y="3854450"/>
          <p14:tracePt t="19089" x="9388475" y="3841750"/>
          <p14:tracePt t="19098" x="9401175" y="3829050"/>
          <p14:tracePt t="19115" x="9401175" y="3816350"/>
          <p14:tracePt t="19135" x="9401175" y="3803650"/>
          <p14:tracePt t="19175" x="9413875" y="3792538"/>
          <p14:tracePt t="20245" x="9413875" y="3779838"/>
          <p14:tracePt t="20427" x="0" y="0"/>
        </p14:tracePtLst>
        <p14:tracePtLst>
          <p14:tracePt t="22904" x="10602913" y="3041650"/>
          <p14:tracePt t="22917" x="10602913" y="3054350"/>
          <p14:tracePt t="24077" x="10614025" y="3054350"/>
          <p14:tracePt t="24109" x="10626725" y="3054350"/>
          <p14:tracePt t="24169" x="10639425" y="3054350"/>
          <p14:tracePt t="24965" x="10652125" y="3028950"/>
          <p14:tracePt t="24981" x="10664825" y="3016250"/>
          <p14:tracePt t="24991" x="10677525" y="3003550"/>
          <p14:tracePt t="25027" x="10690225" y="2978150"/>
          <p14:tracePt t="25050" x="10702925" y="2965450"/>
          <p14:tracePt t="25060" x="10702925" y="2952750"/>
          <p14:tracePt t="25070" x="10702925" y="2941638"/>
          <p14:tracePt t="25080" x="10726738" y="2928938"/>
          <p14:tracePt t="25091" x="10726738" y="2916238"/>
          <p14:tracePt t="25101" x="10739438" y="2903538"/>
          <p14:tracePt t="25111" x="10739438" y="2878138"/>
          <p14:tracePt t="25120" x="10739438" y="2865438"/>
          <p14:tracePt t="25127" x="10752138" y="2852738"/>
          <p14:tracePt t="25142" x="10764838" y="2840038"/>
          <p14:tracePt t="25152" x="10764838" y="2803525"/>
          <p14:tracePt t="25166" x="10790238" y="2790825"/>
          <p14:tracePt t="25177" x="10790238" y="2778125"/>
          <p14:tracePt t="25183" x="10790238" y="2765425"/>
          <p14:tracePt t="25192" x="10790238" y="2740025"/>
          <p14:tracePt t="25206" x="10815638" y="2716213"/>
          <p14:tracePt t="25222" x="10815638" y="2703513"/>
          <p14:tracePt t="25233" x="10828338" y="2690813"/>
          <p14:tracePt t="25243" x="10828338" y="2665413"/>
          <p14:tracePt t="25249" x="10828338" y="2652713"/>
          <p14:tracePt t="25258" x="10828338" y="2640013"/>
          <p14:tracePt t="25262" x="10839450" y="2627313"/>
          <p14:tracePt t="25272" x="10852150" y="2616200"/>
          <p14:tracePt t="25283" x="10852150" y="2603500"/>
          <p14:tracePt t="25289" x="10864850" y="2578100"/>
          <p14:tracePt t="25302" x="10877550" y="2578100"/>
          <p14:tracePt t="25313" x="10877550" y="2540000"/>
          <p14:tracePt t="25329" x="10902950" y="2516188"/>
          <p14:tracePt t="25342" x="10902950" y="2503488"/>
          <p14:tracePt t="25368" x="10928350" y="2490788"/>
          <p14:tracePt t="25389" x="10928350" y="2478088"/>
          <p14:tracePt t="25429" x="10928350" y="2465388"/>
          <p14:tracePt t="25587" x="10939463" y="2465388"/>
          <p14:tracePt t="25590" x="10952163" y="2465388"/>
          <p14:tracePt t="25597" x="10964863" y="2465388"/>
          <p14:tracePt t="25607" x="10964863" y="2503488"/>
          <p14:tracePt t="25611" x="10977563" y="2540000"/>
          <p14:tracePt t="25621" x="10977563" y="2578100"/>
          <p14:tracePt t="25626" x="10977563" y="2616200"/>
          <p14:tracePt t="25636" x="10977563" y="2703513"/>
          <p14:tracePt t="25647" x="10977563" y="2752725"/>
          <p14:tracePt t="25651" x="10977563" y="2803525"/>
          <p14:tracePt t="25666" x="10977563" y="2890838"/>
          <p14:tracePt t="25677" x="10977563" y="2952750"/>
          <p14:tracePt t="25697" x="10977563" y="3054350"/>
          <p14:tracePt t="25703" x="10977563" y="3078163"/>
          <p14:tracePt t="25706" x="10952163" y="3090863"/>
          <p14:tracePt t="25716" x="10939463" y="3128963"/>
          <p14:tracePt t="25727" x="10939463" y="3141663"/>
          <p14:tracePt t="25732" x="10928350" y="3178175"/>
          <p14:tracePt t="25743" x="10915650" y="3203575"/>
          <p14:tracePt t="25757" x="10902950" y="3254375"/>
          <p14:tracePt t="25767" x="10877550" y="3278188"/>
          <p14:tracePt t="25772" x="10864850" y="3290888"/>
          <p14:tracePt t="25783" x="10852150" y="3341688"/>
          <p14:tracePt t="25797" x="10828338" y="3378200"/>
          <p14:tracePt t="25807" x="10815638" y="3403600"/>
          <p14:tracePt t="25812" x="10790238" y="3429000"/>
          <p14:tracePt t="25823" x="10777538" y="3441700"/>
          <p14:tracePt t="25828" x="10764838" y="3454400"/>
          <p14:tracePt t="25839" x="10739438" y="3490913"/>
          <p14:tracePt t="25848" x="10726738" y="3503613"/>
          <p14:tracePt t="25852" x="10726738" y="3516313"/>
          <p14:tracePt t="25863" x="10715625" y="3516313"/>
          <p14:tracePt t="25879" x="10702925" y="3529013"/>
          <p14:tracePt t="25889" x="10690225" y="3529013"/>
          <p14:tracePt t="25933" x="10664825" y="3529013"/>
          <p14:tracePt t="25945" x="10652125" y="3529013"/>
          <p14:tracePt t="25948" x="10652125" y="3516313"/>
          <p14:tracePt t="25958" x="10626725" y="3479800"/>
          <p14:tracePt t="25975" x="10602913" y="3429000"/>
          <p14:tracePt t="25985" x="10577513" y="3403600"/>
          <p14:tracePt t="25989" x="10564813" y="3378200"/>
          <p14:tracePt t="25998" x="10564813" y="3354388"/>
          <p14:tracePt t="26009" x="10539413" y="3303588"/>
          <p14:tracePt t="26015" x="10526713" y="3278188"/>
          <p14:tracePt t="26025" x="10526713" y="3267075"/>
          <p14:tracePt t="26029" x="10526713" y="3254375"/>
          <p14:tracePt t="26039" x="10502900" y="3203575"/>
          <p14:tracePt t="26049" x="10490200" y="3178175"/>
          <p14:tracePt t="26054" x="10490200" y="3141663"/>
          <p14:tracePt t="26065" x="10490200" y="3103563"/>
          <p14:tracePt t="26082" x="10490200" y="3041650"/>
          <p14:tracePt t="26090" x="10490200" y="3003550"/>
          <p14:tracePt t="26095" x="10490200" y="2952750"/>
          <p14:tracePt t="26105" x="10490200" y="2928938"/>
          <p14:tracePt t="26111" x="10502900" y="2903538"/>
          <p14:tracePt t="26121" x="10514013" y="2852738"/>
          <p14:tracePt t="26131" x="10539413" y="2778125"/>
          <p14:tracePt t="26134" x="10539413" y="2752725"/>
          <p14:tracePt t="26144" x="10564813" y="2716213"/>
          <p14:tracePt t="26150" x="10564813" y="2703513"/>
          <p14:tracePt t="26160" x="10577513" y="2665413"/>
          <p14:tracePt t="26171" x="10590213" y="2665413"/>
          <p14:tracePt t="26177" x="10602913" y="2640013"/>
          <p14:tracePt t="26187" x="10614025" y="2616200"/>
          <p14:tracePt t="26200" x="10626725" y="2590800"/>
          <p14:tracePt t="26217" x="10652125" y="2565400"/>
          <p14:tracePt t="26226" x="10652125" y="2552700"/>
          <p14:tracePt t="26231" x="10664825" y="2540000"/>
          <p14:tracePt t="26377" x="10664825" y="2552700"/>
          <p14:tracePt t="26387" x="10664825" y="2590800"/>
          <p14:tracePt t="26403" x="10664825" y="2652713"/>
          <p14:tracePt t="26413" x="10664825" y="2703513"/>
          <p14:tracePt t="26419" x="10664825" y="2752725"/>
          <p14:tracePt t="26429" x="10664825" y="2840038"/>
          <p14:tracePt t="26432" x="10664825" y="2852738"/>
          <p14:tracePt t="26442" x="10664825" y="2965450"/>
          <p14:tracePt t="26452" x="10664825" y="3016250"/>
          <p14:tracePt t="26458" x="10664825" y="3090863"/>
          <p14:tracePt t="26469" x="10664825" y="3154363"/>
          <p14:tracePt t="26472" x="10664825" y="3178175"/>
          <p14:tracePt t="26483" x="10664825" y="3290888"/>
          <p14:tracePt t="26493" x="10664825" y="3341688"/>
          <p14:tracePt t="26498" x="10664825" y="3367088"/>
          <p14:tracePt t="26509" x="10664825" y="3416300"/>
          <p14:tracePt t="26525" x="10664825" y="3441700"/>
          <p14:tracePt t="26534" x="10664825" y="3479800"/>
          <p14:tracePt t="26539" x="10652125" y="3503613"/>
          <p14:tracePt t="26564" x="10639425" y="3529013"/>
          <p14:tracePt t="26661" x="10626725" y="3529013"/>
          <p14:tracePt t="26674" x="10626725" y="3516313"/>
          <p14:tracePt t="26684" x="10614025" y="3479800"/>
          <p14:tracePt t="26695" x="10602913" y="3441700"/>
          <p14:tracePt t="26701" x="10590213" y="3403600"/>
          <p14:tracePt t="26711" x="10590213" y="3367088"/>
          <p14:tracePt t="26715" x="10590213" y="3341688"/>
          <p14:tracePt t="26725" x="10590213" y="3267075"/>
          <p14:tracePt t="26734" x="10590213" y="3216275"/>
          <p14:tracePt t="26741" x="10590213" y="3178175"/>
          <p14:tracePt t="26751" x="10590213" y="3128963"/>
          <p14:tracePt t="26756" x="10590213" y="3116263"/>
          <p14:tracePt t="26767" x="10590213" y="3041650"/>
          <p14:tracePt t="26777" x="10602913" y="2978150"/>
          <p14:tracePt t="26781" x="10602913" y="2928938"/>
          <p14:tracePt t="26791" x="10626725" y="2903538"/>
          <p14:tracePt t="26797" x="10639425" y="2878138"/>
          <p14:tracePt t="26807" x="10664825" y="2816225"/>
          <p14:tracePt t="26816" x="10664825" y="2803525"/>
          <p14:tracePt t="26820" x="10690225" y="2752725"/>
          <p14:tracePt t="26837" x="10702925" y="2740025"/>
          <p14:tracePt t="26847" x="10715625" y="2690813"/>
          <p14:tracePt t="26863" x="10726738" y="2665413"/>
          <p14:tracePt t="26882" x="10739438" y="2640013"/>
          <p14:tracePt t="26897" x="10752138" y="2603500"/>
          <p14:tracePt t="26907" x="10764838" y="2590800"/>
          <p14:tracePt t="26913" x="10764838" y="2578100"/>
          <p14:tracePt t="26923" x="10777538" y="2578100"/>
          <p14:tracePt t="26937" x="10777538" y="2565400"/>
          <p14:tracePt t="26963" x="10790238" y="2565400"/>
          <p14:tracePt t="27195" x="10802938" y="2578100"/>
          <p14:tracePt t="27205" x="10815638" y="2616200"/>
          <p14:tracePt t="27211" x="10815638" y="2627313"/>
          <p14:tracePt t="27221" x="10828338" y="2652713"/>
          <p14:tracePt t="27224" x="10828338" y="2690813"/>
          <p14:tracePt t="27234" x="10828338" y="2728913"/>
          <p14:tracePt t="27241" x="10839450" y="2740025"/>
          <p14:tracePt t="27251" x="10852150" y="2840038"/>
          <p14:tracePt t="27261" x="10852150" y="2878138"/>
          <p14:tracePt t="27265" x="10852150" y="2903538"/>
          <p14:tracePt t="27275" x="10852150" y="2952750"/>
          <p14:tracePt t="27281" x="10852150" y="2965450"/>
          <p14:tracePt t="27291" x="10852150" y="3016250"/>
          <p14:tracePt t="27300" x="10852150" y="3054350"/>
          <p14:tracePt t="27305" x="10852150" y="3065463"/>
          <p14:tracePt t="27315" x="10852150" y="3090863"/>
          <p14:tracePt t="27332" x="10852150" y="3141663"/>
          <p14:tracePt t="27347" x="10852150" y="3154363"/>
          <p14:tracePt t="27357" x="10852150" y="3190875"/>
          <p14:tracePt t="27361" x="10852150" y="3203575"/>
          <p14:tracePt t="27370" x="10852150" y="3228975"/>
          <p14:tracePt t="27387" x="10852150" y="3241675"/>
          <p14:tracePt t="27397" x="10852150" y="3254375"/>
          <p14:tracePt t="27400" x="10852150" y="3267075"/>
          <p14:tracePt t="27426" x="10852150" y="3278188"/>
          <p14:tracePt t="27523" x="0" y="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25">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9" name="Freeform: Shape 27">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40"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000">
                <a:solidFill>
                  <a:srgbClr val="EBEBEB"/>
                </a:solidFill>
              </a:rPr>
              <a:t>Sprint 1-Preliminary Exploration and Analysis</a:t>
            </a:r>
          </a:p>
        </p:txBody>
      </p:sp>
      <p:pic>
        <p:nvPicPr>
          <p:cNvPr id="12" name="Picture 11">
            <a:extLst>
              <a:ext uri="{FF2B5EF4-FFF2-40B4-BE49-F238E27FC236}">
                <a16:creationId xmlns:a16="http://schemas.microsoft.com/office/drawing/2014/main" id="{8BBF0DE8-0EAA-4E50-840F-176BDB6BD00F}"/>
              </a:ext>
            </a:extLst>
          </p:cNvPr>
          <p:cNvPicPr/>
          <p:nvPr/>
        </p:nvPicPr>
        <p:blipFill>
          <a:blip r:embed="rId4"/>
          <a:stretch>
            <a:fillRect/>
          </a:stretch>
        </p:blipFill>
        <p:spPr>
          <a:xfrm>
            <a:off x="5194607" y="1518908"/>
            <a:ext cx="6574058" cy="4333252"/>
          </a:xfrm>
          <a:prstGeom prst="rect">
            <a:avLst/>
          </a:prstGeom>
        </p:spPr>
      </p:pic>
      <p:sp>
        <p:nvSpPr>
          <p:cNvPr id="41" name="Rectangle 31">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2" name="Oval 3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r>
              <a:rPr lang="en-US" dirty="0">
                <a:solidFill>
                  <a:srgbClr val="FFFFFF"/>
                </a:solidFill>
              </a:rPr>
              <a:t>Finally, we are now plotting them all together to compare and get a visual on each individual apartment type alongside the city average, guideline, and inflation.</a:t>
            </a:r>
          </a:p>
          <a:p>
            <a:pPr marL="0" indent="0">
              <a:buNone/>
            </a:pPr>
            <a:endParaRPr lang="en-US" dirty="0">
              <a:solidFill>
                <a:srgbClr val="FFFFFF"/>
              </a:solidFill>
            </a:endParaRPr>
          </a:p>
        </p:txBody>
      </p:sp>
      <p:sp>
        <p:nvSpPr>
          <p:cNvPr id="38"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7" name="Audio 6">
            <a:hlinkClick r:id="" action="ppaction://media"/>
            <a:extLst>
              <a:ext uri="{FF2B5EF4-FFF2-40B4-BE49-F238E27FC236}">
                <a16:creationId xmlns:a16="http://schemas.microsoft.com/office/drawing/2014/main" id="{67A365E1-E567-46CA-AAE2-CE23EB666B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778772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1795"/>
    </mc:Choice>
    <mc:Fallback>
      <p:transition spd="slow" advTm="21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D5204-21CD-4D35-9C9C-F4CEB4BE0C3B}"/>
              </a:ext>
            </a:extLst>
          </p:cNvPr>
          <p:cNvSpPr>
            <a:spLocks noGrp="1"/>
          </p:cNvSpPr>
          <p:nvPr>
            <p:ph type="title"/>
          </p:nvPr>
        </p:nvSpPr>
        <p:spPr/>
        <p:txBody>
          <a:bodyPr/>
          <a:lstStyle/>
          <a:p>
            <a:r>
              <a:rPr lang="en-US" dirty="0">
                <a:solidFill>
                  <a:srgbClr val="EBEBEB"/>
                </a:solidFill>
              </a:rPr>
              <a:t>Sprint 2-Modelling and analysis</a:t>
            </a:r>
            <a:endParaRPr lang="en-US" dirty="0"/>
          </a:p>
        </p:txBody>
      </p:sp>
      <p:sp>
        <p:nvSpPr>
          <p:cNvPr id="3" name="Content Placeholder 2">
            <a:extLst>
              <a:ext uri="{FF2B5EF4-FFF2-40B4-BE49-F238E27FC236}">
                <a16:creationId xmlns:a16="http://schemas.microsoft.com/office/drawing/2014/main" id="{9973A8C9-73A3-4AC9-91AC-01DCD9CC7FE6}"/>
              </a:ext>
            </a:extLst>
          </p:cNvPr>
          <p:cNvSpPr>
            <a:spLocks noGrp="1"/>
          </p:cNvSpPr>
          <p:nvPr>
            <p:ph idx="1"/>
          </p:nvPr>
        </p:nvSpPr>
        <p:spPr/>
        <p:txBody>
          <a:bodyPr/>
          <a:lstStyle/>
          <a:p>
            <a:r>
              <a:rPr lang="en-US" dirty="0"/>
              <a:t>Sprint 2 contains the modelling/analysis phase of the project and it continues from where Sprint 1 ended. At the start of the project the goal was to try to identify the marginal difference in rent price between tenured renters and new renters in Toronto, specifically looking at apartments. During the completion of the Sprint and project many gaps were identified, and this became increasingly more difficult. This Sprint contains an attempt at forecasting the average apartment rent price in Toronto. This can be very useful for prospective renters, landlords, and the City of Toronto. The code and rationale are in the notebook and the report.</a:t>
            </a:r>
            <a:endParaRPr lang="en-US" dirty="0">
              <a:solidFill>
                <a:srgbClr val="FFFFFF"/>
              </a:solidFill>
            </a:endParaRPr>
          </a:p>
          <a:p>
            <a:endParaRPr lang="en-US" dirty="0"/>
          </a:p>
        </p:txBody>
      </p:sp>
      <p:pic>
        <p:nvPicPr>
          <p:cNvPr id="7" name="Audio 6">
            <a:hlinkClick r:id="" action="ppaction://media"/>
            <a:extLst>
              <a:ext uri="{FF2B5EF4-FFF2-40B4-BE49-F238E27FC236}">
                <a16:creationId xmlns:a16="http://schemas.microsoft.com/office/drawing/2014/main" id="{FC9BCBCA-B405-4D97-8D3D-6A9C018259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42420893"/>
      </p:ext>
    </p:extLst>
  </p:cSld>
  <p:clrMapOvr>
    <a:masterClrMapping/>
  </p:clrMapOvr>
  <mc:AlternateContent xmlns:mc="http://schemas.openxmlformats.org/markup-compatibility/2006">
    <mc:Choice xmlns:p14="http://schemas.microsoft.com/office/powerpoint/2010/main" Requires="p14">
      <p:transition spd="slow" p14:dur="2000" advTm="36307"/>
    </mc:Choice>
    <mc:Fallback>
      <p:transition spd="slow" advTm="36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8" name="Freeform: Shape 27">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0"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000" dirty="0">
                <a:solidFill>
                  <a:srgbClr val="EBEBEB"/>
                </a:solidFill>
              </a:rPr>
              <a:t>Sprint 2-Modelling and analysis</a:t>
            </a:r>
          </a:p>
        </p:txBody>
      </p:sp>
      <p:pic>
        <p:nvPicPr>
          <p:cNvPr id="12" name="Picture 11">
            <a:extLst>
              <a:ext uri="{FF2B5EF4-FFF2-40B4-BE49-F238E27FC236}">
                <a16:creationId xmlns:a16="http://schemas.microsoft.com/office/drawing/2014/main" id="{B9B7AB6E-4C06-4289-873E-7690C2B53814}"/>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194607" y="1337438"/>
            <a:ext cx="6391533" cy="4183123"/>
          </a:xfrm>
          <a:prstGeom prst="rect">
            <a:avLst/>
          </a:prstGeom>
          <a:noFill/>
        </p:spPr>
      </p:pic>
      <p:sp>
        <p:nvSpPr>
          <p:cNvPr id="32" name="Rectangle 31">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r>
              <a:rPr lang="en-US">
                <a:solidFill>
                  <a:srgbClr val="FFFFFF"/>
                </a:solidFill>
              </a:rPr>
              <a:t>Here we are trying to forecast future average price using ARIMA. First, we create a new subset for only year and City Average price.</a:t>
            </a:r>
          </a:p>
          <a:p>
            <a:pPr marL="0" indent="0">
              <a:buNone/>
            </a:pPr>
            <a:endParaRPr lang="en-US" dirty="0">
              <a:solidFill>
                <a:srgbClr val="FFFFFF"/>
              </a:solidFill>
            </a:endParaRPr>
          </a:p>
          <a:p>
            <a:endParaRPr lang="en-US" dirty="0">
              <a:solidFill>
                <a:srgbClr val="FFFFFF"/>
              </a:solidFill>
            </a:endParaRPr>
          </a:p>
        </p:txBody>
      </p:sp>
      <p:sp>
        <p:nvSpPr>
          <p:cNvPr id="38"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7" name="Audio 6">
            <a:hlinkClick r:id="" action="ppaction://media"/>
            <a:extLst>
              <a:ext uri="{FF2B5EF4-FFF2-40B4-BE49-F238E27FC236}">
                <a16:creationId xmlns:a16="http://schemas.microsoft.com/office/drawing/2014/main" id="{00CC6C3A-82C3-4AD7-9D18-8329B23B48A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88911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0369"/>
    </mc:Choice>
    <mc:Fallback>
      <p:transition spd="slow" advTm="10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45" name="Freeform: Shape 44">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47"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500">
                <a:solidFill>
                  <a:srgbClr val="EBEBEB"/>
                </a:solidFill>
              </a:rPr>
              <a:t>Sprint 2-Modelling and analysis</a:t>
            </a:r>
          </a:p>
        </p:txBody>
      </p:sp>
      <p:pic>
        <p:nvPicPr>
          <p:cNvPr id="13" name="Picture 12">
            <a:extLst>
              <a:ext uri="{FF2B5EF4-FFF2-40B4-BE49-F238E27FC236}">
                <a16:creationId xmlns:a16="http://schemas.microsoft.com/office/drawing/2014/main" id="{3C2D6802-3B20-4991-B3D0-B04B42BA7073}"/>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194607" y="1281307"/>
            <a:ext cx="6391533" cy="4295385"/>
          </a:xfrm>
          <a:prstGeom prst="rect">
            <a:avLst/>
          </a:prstGeom>
          <a:noFill/>
        </p:spPr>
      </p:pic>
      <p:sp>
        <p:nvSpPr>
          <p:cNvPr id="49" name="Rectangle 48">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1" name="Oval 50">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53" name="Oval 52">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r>
              <a:rPr lang="en-US">
                <a:solidFill>
                  <a:srgbClr val="FFFFFF"/>
                </a:solidFill>
              </a:rPr>
              <a:t>Before creating a forecasting model, we need to check for trends. </a:t>
            </a:r>
          </a:p>
          <a:p>
            <a:r>
              <a:rPr lang="en-US">
                <a:solidFill>
                  <a:srgbClr val="FFFFFF"/>
                </a:solidFill>
              </a:rPr>
              <a:t>We are plotting the Average Rent Price and we can see a general upward trend</a:t>
            </a:r>
          </a:p>
          <a:p>
            <a:pPr marL="0" indent="0">
              <a:buNone/>
            </a:pPr>
            <a:endParaRPr lang="en-US" dirty="0">
              <a:solidFill>
                <a:srgbClr val="FFFFFF"/>
              </a:solidFill>
            </a:endParaRPr>
          </a:p>
          <a:p>
            <a:endParaRPr lang="en-US" dirty="0">
              <a:solidFill>
                <a:srgbClr val="FFFFFF"/>
              </a:solidFill>
            </a:endParaRPr>
          </a:p>
        </p:txBody>
      </p:sp>
      <p:sp>
        <p:nvSpPr>
          <p:cNvPr id="55"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6" name="Audio 5">
            <a:hlinkClick r:id="" action="ppaction://media"/>
            <a:extLst>
              <a:ext uri="{FF2B5EF4-FFF2-40B4-BE49-F238E27FC236}">
                <a16:creationId xmlns:a16="http://schemas.microsoft.com/office/drawing/2014/main" id="{DFFBFA94-F7C8-496D-8689-5CF88283A2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532174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1299"/>
    </mc:Choice>
    <mc:Fallback>
      <p:transition spd="slow" advTm="112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9081" x="6897688" y="4379913"/>
          <p14:tracePt t="9111" x="6910388" y="4379913"/>
          <p14:tracePt t="9126" x="6934200" y="4379913"/>
          <p14:tracePt t="9136" x="6959600" y="4379913"/>
          <p14:tracePt t="9140" x="6985000" y="4379913"/>
          <p14:tracePt t="9151" x="7034213" y="4379913"/>
          <p14:tracePt t="9156" x="7097713" y="4379913"/>
          <p14:tracePt t="9166" x="7172325" y="4379913"/>
          <p14:tracePt t="9177" x="7348538" y="4379913"/>
          <p14:tracePt t="9180" x="7385050" y="4379913"/>
          <p14:tracePt t="9191" x="7485063" y="4379913"/>
          <p14:tracePt t="9197" x="7623175" y="4354513"/>
          <p14:tracePt t="9207" x="7773988" y="4341813"/>
          <p14:tracePt t="9217" x="8023225" y="4341813"/>
          <p14:tracePt t="9220" x="8099425" y="4330700"/>
          <p14:tracePt t="9233" x="8235950" y="4305300"/>
          <p14:tracePt t="9236" x="8374063" y="4292600"/>
          <p14:tracePt t="9246" x="8512175" y="4241800"/>
          <p14:tracePt t="9257" x="8750300" y="4205288"/>
          <p14:tracePt t="9263" x="8774113" y="4205288"/>
          <p14:tracePt t="9272" x="8837613" y="4192588"/>
          <p14:tracePt t="9276" x="8912225" y="4167188"/>
          <p14:tracePt t="9286" x="8963025" y="4141788"/>
          <p14:tracePt t="9297" x="9037638" y="4117975"/>
          <p14:tracePt t="9303" x="9050338" y="4117975"/>
          <p14:tracePt t="9313" x="9088438" y="4092575"/>
          <p14:tracePt t="9317" x="9124950" y="4079875"/>
          <p14:tracePt t="9326" x="9150350" y="4029075"/>
          <p14:tracePt t="9339" x="9212263" y="3979863"/>
          <p14:tracePt t="9342" x="9224963" y="3954463"/>
          <p14:tracePt t="9354" x="9263063" y="3916363"/>
          <p14:tracePt t="9358" x="9301163" y="3841750"/>
          <p14:tracePt t="9369" x="9350375" y="3779838"/>
          <p14:tracePt t="9378" x="9401175" y="3679825"/>
          <p14:tracePt t="9382" x="9424988" y="3629025"/>
          <p14:tracePt t="9392" x="9450388" y="3590925"/>
          <p14:tracePt t="9399" x="9488488" y="3529013"/>
          <p14:tracePt t="9409" x="9513888" y="3503613"/>
          <p14:tracePt t="9418" x="9550400" y="3390900"/>
          <p14:tracePt t="9422" x="9575800" y="3378200"/>
          <p14:tracePt t="9432" x="9601200" y="3341688"/>
          <p14:tracePt t="9438" x="9663113" y="3290888"/>
          <p14:tracePt t="9449" x="9713913" y="3228975"/>
          <p14:tracePt t="9459" x="9801225" y="3141663"/>
          <p14:tracePt t="9466" x="9813925" y="3116263"/>
          <p14:tracePt t="9474" x="9875838" y="3078163"/>
          <p14:tracePt t="9478" x="9901238" y="3041650"/>
          <p14:tracePt t="9488" x="9952038" y="2990850"/>
          <p14:tracePt t="9499" x="10075863" y="2890838"/>
          <p14:tracePt t="9504" x="10075863" y="2878138"/>
          <p14:tracePt t="9516" x="10126663" y="2828925"/>
          <p14:tracePt t="9518" x="10164763" y="2790825"/>
          <p14:tracePt t="9528" x="10188575" y="2765425"/>
          <p14:tracePt t="9539" x="10252075" y="2678113"/>
          <p14:tracePt t="9544" x="10277475" y="2665413"/>
          <p14:tracePt t="9554" x="10277475" y="2652713"/>
          <p14:tracePt t="9558" x="10313988" y="2603500"/>
          <p14:tracePt t="9570" x="10313988" y="2590800"/>
          <p14:tracePt t="9581" x="10364788" y="2516188"/>
          <p14:tracePt t="9585" x="10377488" y="2503488"/>
          <p14:tracePt t="9601" x="10414000" y="2465388"/>
          <p14:tracePt t="9611" x="10426700" y="2427288"/>
          <p14:tracePt t="9621" x="10464800" y="2365375"/>
          <p14:tracePt t="9624" x="10477500" y="2352675"/>
          <p14:tracePt t="9634" x="10490200" y="2314575"/>
          <p14:tracePt t="9641" x="10514013" y="2290763"/>
          <p14:tracePt t="9650" x="10539413" y="2239963"/>
          <p14:tracePt t="9660" x="10564813" y="2214563"/>
          <p14:tracePt t="9665" x="10564813" y="2201863"/>
          <p14:tracePt t="9674" x="10602913" y="2152650"/>
          <p14:tracePt t="9680" x="10614025" y="2139950"/>
          <p14:tracePt t="9690" x="10626725" y="2127250"/>
          <p14:tracePt t="9700" x="10652125" y="2065338"/>
          <p14:tracePt t="9720" x="10652125" y="2052638"/>
          <p14:tracePt t="9730" x="10664825" y="2039938"/>
          <p14:tracePt t="9740" x="10677525" y="2027238"/>
          <p14:tracePt t="9979" x="10677525" y="2039938"/>
          <p14:tracePt t="9989" x="10677525" y="2052638"/>
          <p14:tracePt t="9999" x="10677525" y="2065338"/>
          <p14:tracePt t="10008" x="10677525" y="2089150"/>
          <p14:tracePt t="10022" x="10677525" y="2101850"/>
          <p14:tracePt t="10028" x="10677525" y="2114550"/>
          <p14:tracePt t="10054" x="10677525" y="2127250"/>
          <p14:tracePt t="10139" x="0" y="0"/>
        </p14:tracePtLst>
      </p14:laserTraceLst>
    </p:ext>
  </p:extLs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45" name="Freeform: Shape 44">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47"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500">
                <a:solidFill>
                  <a:srgbClr val="EBEBEB"/>
                </a:solidFill>
              </a:rPr>
              <a:t>Sprint 2-Modelling and analysis</a:t>
            </a:r>
          </a:p>
        </p:txBody>
      </p:sp>
      <p:pic>
        <p:nvPicPr>
          <p:cNvPr id="13" name="Picture 12">
            <a:extLst>
              <a:ext uri="{FF2B5EF4-FFF2-40B4-BE49-F238E27FC236}">
                <a16:creationId xmlns:a16="http://schemas.microsoft.com/office/drawing/2014/main" id="{D3E324DD-9905-4D89-A0CF-4C9B366DA0F5}"/>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6395184" y="803751"/>
            <a:ext cx="3990378" cy="5250498"/>
          </a:xfrm>
          <a:prstGeom prst="rect">
            <a:avLst/>
          </a:prstGeom>
          <a:noFill/>
        </p:spPr>
      </p:pic>
      <p:sp>
        <p:nvSpPr>
          <p:cNvPr id="49" name="Rectangle 48">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1" name="Oval 50">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53" name="Oval 52">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pPr marL="0" indent="0">
              <a:buNone/>
            </a:pPr>
            <a:endParaRPr lang="en-US">
              <a:solidFill>
                <a:srgbClr val="FFFFFF"/>
              </a:solidFill>
            </a:endParaRPr>
          </a:p>
          <a:p>
            <a:r>
              <a:rPr lang="en-US">
                <a:solidFill>
                  <a:srgbClr val="FFFFFF"/>
                </a:solidFill>
              </a:rPr>
              <a:t>Next, we try to detrend by model fitting using a linear model. We calculate trend, plot it, try to detrend, and then plot that as well, detrended being the bottom graph.</a:t>
            </a:r>
          </a:p>
          <a:p>
            <a:pPr marL="0" indent="0">
              <a:buNone/>
            </a:pPr>
            <a:endParaRPr lang="en-US" dirty="0">
              <a:solidFill>
                <a:srgbClr val="FFFFFF"/>
              </a:solidFill>
            </a:endParaRPr>
          </a:p>
          <a:p>
            <a:endParaRPr lang="en-US" dirty="0">
              <a:solidFill>
                <a:srgbClr val="FFFFFF"/>
              </a:solidFill>
            </a:endParaRPr>
          </a:p>
        </p:txBody>
      </p:sp>
      <p:sp>
        <p:nvSpPr>
          <p:cNvPr id="55"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6" name="Audio 5">
            <a:hlinkClick r:id="" action="ppaction://media"/>
            <a:extLst>
              <a:ext uri="{FF2B5EF4-FFF2-40B4-BE49-F238E27FC236}">
                <a16:creationId xmlns:a16="http://schemas.microsoft.com/office/drawing/2014/main" id="{0626C937-EB8D-4392-A4EB-F8141DBBBF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85963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3989"/>
    </mc:Choice>
    <mc:Fallback>
      <p:transition spd="slow" advTm="13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0663" x="6534150" y="3729038"/>
          <p14:tracePt t="10692" x="6546850" y="3729038"/>
          <p14:tracePt t="10708" x="6572250" y="3716338"/>
          <p14:tracePt t="10718" x="6596063" y="3716338"/>
          <p14:tracePt t="10721" x="6608763" y="3703638"/>
          <p14:tracePt t="10732" x="6608763" y="3692525"/>
          <p14:tracePt t="10738" x="6621463" y="3692525"/>
          <p14:tracePt t="10814" x="6634163" y="3679825"/>
          <p14:tracePt t="10828" x="6646863" y="3667125"/>
          <p14:tracePt t="10844" x="6659563" y="3654425"/>
          <p14:tracePt t="10854" x="6672263" y="3629025"/>
          <p14:tracePt t="10874" x="6684963" y="3629025"/>
          <p14:tracePt t="10890" x="6696075" y="3616325"/>
          <p14:tracePt t="10900" x="6721475" y="3603625"/>
          <p14:tracePt t="10914" x="6746875" y="3603625"/>
          <p14:tracePt t="10920" x="6759575" y="3603625"/>
          <p14:tracePt t="10934" x="6797675" y="3603625"/>
          <p14:tracePt t="10940" x="6808788" y="3603625"/>
          <p14:tracePt t="10950" x="6846888" y="3590925"/>
          <p14:tracePt t="10960" x="6897688" y="3579813"/>
          <p14:tracePt t="10964" x="6921500" y="3579813"/>
          <p14:tracePt t="10974" x="6972300" y="3579813"/>
          <p14:tracePt t="10990" x="6997700" y="3579813"/>
          <p14:tracePt t="11000" x="7123113" y="3579813"/>
          <p14:tracePt t="11016" x="7197725" y="3579813"/>
          <p14:tracePt t="11020" x="7259638" y="3579813"/>
          <p14:tracePt t="11030" x="7323138" y="3579813"/>
          <p14:tracePt t="11040" x="7497763" y="3579813"/>
          <p14:tracePt t="11045" x="7510463" y="3579813"/>
          <p14:tracePt t="11056" x="7685088" y="3579813"/>
          <p14:tracePt t="11060" x="7710488" y="3579813"/>
          <p14:tracePt t="11070" x="7823200" y="3579813"/>
          <p14:tracePt t="11080" x="7974013" y="3590925"/>
          <p14:tracePt t="11086" x="8010525" y="3590925"/>
          <p14:tracePt t="11096" x="8161338" y="3603625"/>
          <p14:tracePt t="11102" x="8199438" y="3603625"/>
          <p14:tracePt t="11112" x="8312150" y="3641725"/>
          <p14:tracePt t="11122" x="8461375" y="3679825"/>
          <p14:tracePt t="11126" x="8499475" y="3679825"/>
          <p14:tracePt t="11136" x="8624888" y="3716338"/>
          <p14:tracePt t="11142" x="8661400" y="3729038"/>
          <p14:tracePt t="11152" x="8737600" y="3767138"/>
          <p14:tracePt t="11162" x="8863013" y="3803650"/>
          <p14:tracePt t="11166" x="8899525" y="3816350"/>
          <p14:tracePt t="11176" x="8986838" y="3879850"/>
          <p14:tracePt t="11182" x="9012238" y="3892550"/>
          <p14:tracePt t="11192" x="9063038" y="3929063"/>
          <p14:tracePt t="11202" x="9175750" y="4029075"/>
          <p14:tracePt t="11208" x="9224963" y="4079875"/>
          <p14:tracePt t="11218" x="9337675" y="4179888"/>
          <p14:tracePt t="11222" x="9375775" y="4230688"/>
          <p14:tracePt t="11232" x="9463088" y="4318000"/>
          <p14:tracePt t="11242" x="9550400" y="4418013"/>
          <p14:tracePt t="11247" x="9588500" y="4467225"/>
          <p14:tracePt t="11258" x="9637713" y="4605338"/>
          <p14:tracePt t="11262" x="9675813" y="4667250"/>
          <p14:tracePt t="11272" x="9713913" y="4743450"/>
          <p14:tracePt t="11282" x="9763125" y="4930775"/>
          <p14:tracePt t="11288" x="9763125" y="4968875"/>
          <p14:tracePt t="11298" x="9763125" y="5156200"/>
          <p14:tracePt t="11301" x="9775825" y="5205413"/>
          <p14:tracePt t="11312" x="9788525" y="5330825"/>
          <p14:tracePt t="11322" x="9788525" y="5581650"/>
          <p14:tracePt t="11328" x="9788525" y="5643563"/>
          <p14:tracePt t="11338" x="9788525" y="5843588"/>
          <p14:tracePt t="11344" x="9788525" y="5919788"/>
          <p14:tracePt t="11354" x="9788525" y="6056313"/>
          <p14:tracePt t="11364" x="9788525" y="6307138"/>
          <p14:tracePt t="11368" x="9788525" y="6357938"/>
          <p14:tracePt t="11378" x="9788525" y="6557963"/>
          <p14:tracePt t="11383" x="9788525" y="6594475"/>
          <p14:tracePt t="11394" x="9788525" y="6657975"/>
          <p14:tracePt t="11404" x="9788525" y="6770688"/>
          <p14:tracePt t="11407" x="9775825" y="6807200"/>
          <p14:tracePt t="11484" x="9012238" y="6819900"/>
          <p14:tracePt t="11489" x="8899525" y="6796088"/>
          <p14:tracePt t="11500" x="8348663" y="6632575"/>
          <p14:tracePt t="11504" x="8235950" y="6594475"/>
          <p14:tracePt t="11514" x="7961313" y="6519863"/>
          <p14:tracePt t="11524" x="7423150" y="6357938"/>
          <p14:tracePt t="11530" x="7310438" y="6319838"/>
          <p14:tracePt t="11540" x="6872288" y="6207125"/>
          <p14:tracePt t="11543" x="6784975" y="6169025"/>
          <p14:tracePt t="11556" x="6596063" y="6094413"/>
          <p14:tracePt t="11566" x="6170613" y="5894388"/>
          <p14:tracePt t="11570" x="6121400" y="5856288"/>
          <p14:tracePt t="11580" x="5908675" y="5743575"/>
          <p14:tracePt t="11589" x="5845175" y="5656263"/>
          <p14:tracePt t="11596" x="5821363" y="5619750"/>
          <p14:tracePt t="11606" x="5795963" y="5494338"/>
          <p14:tracePt t="11610" x="5795963" y="5481638"/>
          <p14:tracePt t="11620" x="5783263" y="5330825"/>
          <p14:tracePt t="11626" x="5783263" y="5281613"/>
          <p14:tracePt t="11636" x="5783263" y="5181600"/>
          <p14:tracePt t="11646" x="5783263" y="5030788"/>
          <p14:tracePt t="11650" x="5783263" y="4992688"/>
          <p14:tracePt t="11660" x="5783263" y="4818063"/>
          <p14:tracePt t="11665" x="5783263" y="4779963"/>
          <p14:tracePt t="11675" x="5795963" y="4667250"/>
          <p14:tracePt t="11686" x="5845175" y="4530725"/>
          <p14:tracePt t="11692" x="5845175" y="4492625"/>
          <p14:tracePt t="11702" x="5883275" y="4418013"/>
          <p14:tracePt t="11705" x="5908675" y="4392613"/>
          <p14:tracePt t="11716" x="5932488" y="4367213"/>
          <p14:tracePt t="11726" x="6034088" y="4267200"/>
          <p14:tracePt t="11732" x="6057900" y="4254500"/>
          <p14:tracePt t="11742" x="6170613" y="4179888"/>
          <p14:tracePt t="11745" x="6208713" y="4167188"/>
          <p14:tracePt t="11755" x="6308725" y="4117975"/>
          <p14:tracePt t="11766" x="6508750" y="4067175"/>
          <p14:tracePt t="11772" x="6572250" y="4041775"/>
          <p14:tracePt t="11781" x="6808788" y="3992563"/>
          <p14:tracePt t="11788" x="6834188" y="3992563"/>
          <p14:tracePt t="11798" x="6972300" y="3954463"/>
          <p14:tracePt t="11808" x="7297738" y="3916363"/>
          <p14:tracePt t="11812" x="7372350" y="3905250"/>
          <p14:tracePt t="11822" x="7710488" y="3829050"/>
          <p14:tracePt t="11828" x="7797800" y="3816350"/>
          <p14:tracePt t="11837" x="7986713" y="3803650"/>
          <p14:tracePt t="11848" x="8361363" y="3767138"/>
          <p14:tracePt t="11851" x="8448675" y="3754438"/>
          <p14:tracePt t="11862" x="8812213" y="3741738"/>
          <p14:tracePt t="11868" x="8874125" y="3741738"/>
          <p14:tracePt t="11878" x="9037638" y="3741738"/>
          <p14:tracePt t="11888" x="9288463" y="3741738"/>
          <p14:tracePt t="11897" x="9413875" y="3741738"/>
          <p14:tracePt t="11904" x="9463088" y="3741738"/>
          <p14:tracePt t="11908" x="9488488" y="3741738"/>
          <p14:tracePt t="11918" x="9513888" y="3741738"/>
          <p14:tracePt t="11928" x="9550400" y="3767138"/>
          <p14:tracePt t="11935" x="9575800" y="3779838"/>
          <p14:tracePt t="11944" x="9613900" y="3816350"/>
          <p14:tracePt t="11948" x="9626600" y="3841750"/>
          <p14:tracePt t="11958" x="9663113" y="3905250"/>
          <p14:tracePt t="11968" x="9713913" y="4079875"/>
          <p14:tracePt t="11974" x="9726613" y="4141788"/>
          <p14:tracePt t="11984" x="9775825" y="4341813"/>
          <p14:tracePt t="11987" x="9775825" y="4405313"/>
          <p14:tracePt t="11998" x="9826625" y="4518025"/>
          <p14:tracePt t="12008" x="9826625" y="4679950"/>
          <p14:tracePt t="12013" x="9839325" y="4718050"/>
          <p14:tracePt t="12024" x="9839325" y="4868863"/>
          <p14:tracePt t="12030" x="9839325" y="4905375"/>
          <p14:tracePt t="12040" x="9839325" y="4981575"/>
          <p14:tracePt t="12050" x="9839325" y="5118100"/>
          <p14:tracePt t="12053" x="9801225" y="5181600"/>
          <p14:tracePt t="12084" x="9713913" y="5381625"/>
          <p14:tracePt t="12089" x="9663113" y="5456238"/>
          <p14:tracePt t="12094" x="9601200" y="5518150"/>
          <p14:tracePt t="12104" x="9537700" y="5594350"/>
          <p14:tracePt t="12110" x="9525000" y="5607050"/>
          <p14:tracePt t="12120" x="9463088" y="5643563"/>
          <p14:tracePt t="12130" x="9324975" y="5694363"/>
          <p14:tracePt t="12135" x="9288463" y="5719763"/>
          <p14:tracePt t="12146" x="9163050" y="5756275"/>
          <p14:tracePt t="12150" x="9124950" y="5756275"/>
          <p14:tracePt t="12160" x="9050338" y="5781675"/>
          <p14:tracePt t="12170" x="8863013" y="5807075"/>
          <p14:tracePt t="12176" x="8837613" y="5807075"/>
          <p14:tracePt t="12186" x="8686800" y="5807075"/>
          <p14:tracePt t="12189" x="8661400" y="5807075"/>
          <p14:tracePt t="12206" x="8386763" y="5732463"/>
          <p14:tracePt t="12210" x="8312150" y="5719763"/>
          <p14:tracePt t="12216" x="8235950" y="5681663"/>
          <p14:tracePt t="12226" x="8061325" y="5630863"/>
          <p14:tracePt t="12230" x="8023225" y="5619750"/>
          <p14:tracePt t="12240" x="7886700" y="5543550"/>
          <p14:tracePt t="12252" x="7585075" y="5430838"/>
          <p14:tracePt t="12256" x="7510463" y="5394325"/>
          <p14:tracePt t="12266" x="7259638" y="5256213"/>
          <p14:tracePt t="12272" x="7197725" y="5230813"/>
          <p14:tracePt t="12282" x="7072313" y="5143500"/>
          <p14:tracePt t="12292" x="6884988" y="5018088"/>
          <p14:tracePt t="12296" x="6846888" y="4981575"/>
          <p14:tracePt t="12305" x="6746875" y="4892675"/>
          <p14:tracePt t="12311" x="6734175" y="4879975"/>
          <p14:tracePt t="12322" x="6696075" y="4792663"/>
          <p14:tracePt t="12331" x="6659563" y="4656138"/>
          <p14:tracePt t="12335" x="6646863" y="4618038"/>
          <p14:tracePt t="12346" x="6646863" y="4454525"/>
          <p14:tracePt t="12351" x="6646863" y="4418013"/>
          <p14:tracePt t="12362" x="6646863" y="4341813"/>
          <p14:tracePt t="12371" x="6672263" y="4205288"/>
          <p14:tracePt t="12378" x="6684963" y="4167188"/>
          <p14:tracePt t="12387" x="6746875" y="4029075"/>
          <p14:tracePt t="12391" x="6759575" y="3992563"/>
          <p14:tracePt t="12402" x="6821488" y="3929063"/>
          <p14:tracePt t="12412" x="6897688" y="3803650"/>
          <p14:tracePt t="12418" x="6921500" y="3792538"/>
          <p14:tracePt t="12428" x="6985000" y="3729038"/>
          <p14:tracePt t="12432" x="7021513" y="3703638"/>
          <p14:tracePt t="12442" x="7110413" y="3667125"/>
          <p14:tracePt t="12451" x="7285038" y="3590925"/>
          <p14:tracePt t="12458" x="7323138" y="3579813"/>
          <p14:tracePt t="12468" x="7535863" y="3554413"/>
          <p14:tracePt t="12471" x="7572375" y="3541713"/>
          <p14:tracePt t="12484" x="7661275" y="3529013"/>
          <p14:tracePt t="12493" x="7810500" y="3503613"/>
          <p14:tracePt t="12497" x="7874000" y="3490913"/>
          <p14:tracePt t="12514" x="8123238" y="3490913"/>
          <p14:tracePt t="12524" x="8235950" y="3490913"/>
          <p14:tracePt t="12534" x="8424863" y="3490913"/>
          <p14:tracePt t="12537" x="8474075" y="3490913"/>
          <p14:tracePt t="12548" x="8712200" y="3541713"/>
          <p14:tracePt t="12553" x="8774113" y="3554413"/>
          <p14:tracePt t="12564" x="8886825" y="3590925"/>
          <p14:tracePt t="12573" x="9150350" y="3703638"/>
          <p14:tracePt t="12577" x="9199563" y="3716338"/>
          <p14:tracePt t="12587" x="9363075" y="3841750"/>
          <p14:tracePt t="12594" x="9401175" y="3854450"/>
          <p14:tracePt t="12604" x="9488488" y="3929063"/>
          <p14:tracePt t="12614" x="9601200" y="4041775"/>
          <p14:tracePt t="12620" x="9626600" y="4067175"/>
          <p14:tracePt t="12630" x="9750425" y="4217988"/>
          <p14:tracePt t="12634" x="9775825" y="4267200"/>
          <p14:tracePt t="12644" x="9813925" y="4379913"/>
          <p14:tracePt t="12654" x="9913938" y="4656138"/>
          <p14:tracePt t="12660" x="9926638" y="4692650"/>
          <p14:tracePt t="12670" x="9975850" y="4905375"/>
          <p14:tracePt t="12673" x="9975850" y="4956175"/>
          <p14:tracePt t="12685" x="9975850" y="5068888"/>
          <p14:tracePt t="12694" x="9975850" y="5330825"/>
          <p14:tracePt t="12700" x="9975850" y="5368925"/>
          <p14:tracePt t="12710" x="9975850" y="5507038"/>
          <p14:tracePt t="12716" x="9926638" y="5556250"/>
          <p14:tracePt t="12726" x="9875838" y="5630863"/>
          <p14:tracePt t="12736" x="9675813" y="5707063"/>
          <p14:tracePt t="12739" x="9613900" y="5743575"/>
          <p14:tracePt t="12750" x="9350375" y="5794375"/>
          <p14:tracePt t="12756" x="9324975" y="5794375"/>
          <p14:tracePt t="12766" x="9275763" y="5794375"/>
          <p14:tracePt t="12786" x="9250363" y="5794375"/>
          <p14:tracePt t="12790" x="9150350" y="5768975"/>
          <p14:tracePt t="12796" x="9099550" y="5743575"/>
          <p14:tracePt t="12806" x="8986838" y="5694363"/>
          <p14:tracePt t="12820" x="8712200" y="5556250"/>
          <p14:tracePt t="12832" x="8537575" y="5330825"/>
          <p14:tracePt t="12836" x="8486775" y="5318125"/>
          <p14:tracePt t="12846" x="8412163" y="5205413"/>
          <p14:tracePt t="12856" x="8212138" y="5043488"/>
          <p14:tracePt t="12862" x="8186738" y="5030788"/>
          <p14:tracePt t="12872" x="8099425" y="4930775"/>
          <p14:tracePt t="12886" x="8023225" y="4843463"/>
          <p14:tracePt t="12896" x="7948613" y="4730750"/>
          <p14:tracePt t="12902" x="7935913" y="4730750"/>
          <p14:tracePt t="12912" x="7897813" y="4667250"/>
          <p14:tracePt t="12915" x="7886700" y="4656138"/>
          <p14:tracePt t="12925" x="7848600" y="4618038"/>
          <p14:tracePt t="12932" x="0" y="0"/>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45" name="Freeform: Shape 44">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47"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500">
                <a:solidFill>
                  <a:srgbClr val="EBEBEB"/>
                </a:solidFill>
              </a:rPr>
              <a:t>Sprint 2-Modelling and analysis</a:t>
            </a:r>
          </a:p>
        </p:txBody>
      </p:sp>
      <p:pic>
        <p:nvPicPr>
          <p:cNvPr id="13" name="Picture 12">
            <a:extLst>
              <a:ext uri="{FF2B5EF4-FFF2-40B4-BE49-F238E27FC236}">
                <a16:creationId xmlns:a16="http://schemas.microsoft.com/office/drawing/2014/main" id="{D8B53D47-057C-4055-9251-C593DC026E31}"/>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6533010" y="803751"/>
            <a:ext cx="3714726" cy="5250498"/>
          </a:xfrm>
          <a:prstGeom prst="rect">
            <a:avLst/>
          </a:prstGeom>
          <a:noFill/>
        </p:spPr>
      </p:pic>
      <p:sp>
        <p:nvSpPr>
          <p:cNvPr id="49" name="Rectangle 48">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1" name="Oval 50">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53" name="Oval 52">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r>
              <a:rPr lang="en-US">
                <a:solidFill>
                  <a:srgbClr val="FFFFFF"/>
                </a:solidFill>
              </a:rPr>
              <a:t>Next, we plot the ACF and PACF with 95% confidence interval to help show us the lag.</a:t>
            </a:r>
            <a:endParaRPr lang="en-US" dirty="0">
              <a:solidFill>
                <a:srgbClr val="FFFFFF"/>
              </a:solidFill>
            </a:endParaRPr>
          </a:p>
          <a:p>
            <a:endParaRPr lang="en-US" dirty="0">
              <a:solidFill>
                <a:srgbClr val="FFFFFF"/>
              </a:solidFill>
            </a:endParaRPr>
          </a:p>
        </p:txBody>
      </p:sp>
      <p:sp>
        <p:nvSpPr>
          <p:cNvPr id="55"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6" name="Audio 5">
            <a:hlinkClick r:id="" action="ppaction://media"/>
            <a:extLst>
              <a:ext uri="{FF2B5EF4-FFF2-40B4-BE49-F238E27FC236}">
                <a16:creationId xmlns:a16="http://schemas.microsoft.com/office/drawing/2014/main" id="{5C942629-D390-4485-81B6-C11C8D7F19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308275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2845"/>
    </mc:Choice>
    <mc:Fallback>
      <p:transition spd="slow" advTm="128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8443" x="7910513" y="825500"/>
          <p14:tracePt t="8446" x="7923213" y="812800"/>
          <p14:tracePt t="8482" x="7935913" y="812800"/>
          <p14:tracePt t="8486" x="7935913" y="801688"/>
          <p14:tracePt t="8496" x="7961313" y="801688"/>
          <p14:tracePt t="8506" x="7974013" y="801688"/>
          <p14:tracePt t="8512" x="7999413" y="801688"/>
          <p14:tracePt t="8516" x="8010525" y="801688"/>
          <p14:tracePt t="8526" x="8023225" y="801688"/>
          <p14:tracePt t="8538" x="8061325" y="788988"/>
          <p14:tracePt t="8542" x="8074025" y="788988"/>
          <p14:tracePt t="8552" x="8123238" y="776288"/>
          <p14:tracePt t="8558" x="8148638" y="776288"/>
          <p14:tracePt t="8568" x="8186738" y="776288"/>
          <p14:tracePt t="8578" x="8223250" y="776288"/>
          <p14:tracePt t="8582" x="8248650" y="776288"/>
          <p14:tracePt t="8592" x="8312150" y="776288"/>
          <p14:tracePt t="8608" x="8348663" y="776288"/>
          <p14:tracePt t="8618" x="8399463" y="763588"/>
          <p14:tracePt t="8622" x="8435975" y="763588"/>
          <p14:tracePt t="8632" x="8486775" y="763588"/>
          <p14:tracePt t="8638" x="8499475" y="763588"/>
          <p14:tracePt t="8648" x="8512175" y="763588"/>
          <p14:tracePt t="8658" x="8537575" y="763588"/>
          <p14:tracePt t="8664" x="8548688" y="763588"/>
          <p14:tracePt t="8674" x="8574088" y="763588"/>
          <p14:tracePt t="8678" x="8599488" y="763588"/>
          <p14:tracePt t="8688" x="8612188" y="763588"/>
          <p14:tracePt t="8698" x="8650288" y="763588"/>
          <p14:tracePt t="8714" x="8674100" y="763588"/>
          <p14:tracePt t="8718" x="8686800" y="763588"/>
          <p14:tracePt t="8728" x="8724900" y="763588"/>
          <p14:tracePt t="8738" x="8750300" y="763588"/>
          <p14:tracePt t="8755" x="8786813" y="763588"/>
          <p14:tracePt t="8770" x="8812213" y="763588"/>
          <p14:tracePt t="8780" x="8824913" y="776288"/>
          <p14:tracePt t="8784" x="8837613" y="776288"/>
          <p14:tracePt t="8795" x="8863013" y="776288"/>
          <p14:tracePt t="8800" x="8874125" y="788988"/>
          <p14:tracePt t="8810" x="8874125" y="801688"/>
          <p14:tracePt t="8820" x="8899525" y="801688"/>
          <p14:tracePt t="8830" x="8912225" y="812800"/>
          <p14:tracePt t="8840" x="8924925" y="812800"/>
          <p14:tracePt t="8850" x="8937625" y="825500"/>
          <p14:tracePt t="8860" x="8950325" y="825500"/>
          <p14:tracePt t="8864" x="8963025" y="838200"/>
          <p14:tracePt t="8879" x="8963025" y="850900"/>
          <p14:tracePt t="8880" x="8986838" y="863600"/>
          <p14:tracePt t="8890" x="9012238" y="863600"/>
          <p14:tracePt t="8900" x="9024938" y="889000"/>
          <p14:tracePt t="8910" x="9037638" y="889000"/>
          <p14:tracePt t="8916" x="9037638" y="901700"/>
          <p14:tracePt t="8920" x="9050338" y="901700"/>
          <p14:tracePt t="8936" x="9063038" y="925513"/>
          <p14:tracePt t="8940" x="9063038" y="938213"/>
          <p14:tracePt t="8956" x="9075738" y="950913"/>
          <p14:tracePt t="8980" x="9075738" y="963613"/>
          <p14:tracePt t="8996" x="9088438" y="1001713"/>
          <p14:tracePt t="9012" x="9099550" y="1014413"/>
          <p14:tracePt t="9026" x="9099550" y="1025525"/>
          <p14:tracePt t="9036" x="9099550" y="1038225"/>
          <p14:tracePt t="9046" x="9099550" y="1050925"/>
          <p14:tracePt t="9052" x="9099550" y="1063625"/>
          <p14:tracePt t="9062" x="9099550" y="1076325"/>
          <p14:tracePt t="9066" x="9099550" y="1089025"/>
          <p14:tracePt t="9076" x="9099550" y="1101725"/>
          <p14:tracePt t="9082" x="9099550" y="1114425"/>
          <p14:tracePt t="9092" x="9088438" y="1125538"/>
          <p14:tracePt t="9102" x="9063038" y="1150938"/>
          <p14:tracePt t="9106" x="9050338" y="1150938"/>
          <p14:tracePt t="9119" x="8986838" y="1189038"/>
          <p14:tracePt t="9122" x="8975725" y="1189038"/>
          <p14:tracePt t="9132" x="8937625" y="1189038"/>
          <p14:tracePt t="9142" x="8886825" y="1214438"/>
          <p14:tracePt t="9148" x="8874125" y="1214438"/>
          <p14:tracePt t="9158" x="8763000" y="1227138"/>
          <p14:tracePt t="9172" x="8699500" y="1227138"/>
          <p14:tracePt t="9182" x="8624888" y="1227138"/>
          <p14:tracePt t="9188" x="8599488" y="1227138"/>
          <p14:tracePt t="9198" x="8512175" y="1227138"/>
          <p14:tracePt t="9202" x="8486775" y="1227138"/>
          <p14:tracePt t="9212" x="8424863" y="1227138"/>
          <p14:tracePt t="9222" x="8348663" y="1214438"/>
          <p14:tracePt t="9228" x="8335963" y="1214438"/>
          <p14:tracePt t="9238" x="8274050" y="1189038"/>
          <p14:tracePt t="9245" x="8248650" y="1176338"/>
          <p14:tracePt t="9254" x="8223250" y="1163638"/>
          <p14:tracePt t="9264" x="8174038" y="1138238"/>
          <p14:tracePt t="9268" x="8161338" y="1125538"/>
          <p14:tracePt t="9278" x="8099425" y="1101725"/>
          <p14:tracePt t="9295" x="8074025" y="1089025"/>
          <p14:tracePt t="9305" x="8061325" y="1063625"/>
          <p14:tracePt t="9308" x="8048625" y="1050925"/>
          <p14:tracePt t="9318" x="8035925" y="1038225"/>
          <p14:tracePt t="9334" x="8010525" y="1014413"/>
          <p14:tracePt t="9350" x="8010525" y="1001713"/>
          <p14:tracePt t="9360" x="7999413" y="963613"/>
          <p14:tracePt t="9370" x="7986713" y="950913"/>
          <p14:tracePt t="9380" x="7986713" y="938213"/>
          <p14:tracePt t="9384" x="7986713" y="912813"/>
          <p14:tracePt t="9400" x="7986713" y="901700"/>
          <p14:tracePt t="9410" x="7986713" y="876300"/>
          <p14:tracePt t="9414" x="7986713" y="863600"/>
          <p14:tracePt t="9424" x="8035925" y="825500"/>
          <p14:tracePt t="9440" x="8099425" y="801688"/>
          <p14:tracePt t="9445" x="8123238" y="788988"/>
          <p14:tracePt t="9454" x="8186738" y="776288"/>
          <p14:tracePt t="9466" x="8286750" y="763588"/>
          <p14:tracePt t="9470" x="8348663" y="750888"/>
          <p14:tracePt t="9480" x="8461375" y="738188"/>
          <p14:tracePt t="9486" x="8486775" y="738188"/>
          <p14:tracePt t="9497" x="8574088" y="738188"/>
          <p14:tracePt t="9506" x="8686800" y="738188"/>
          <p14:tracePt t="9510" x="8724900" y="738188"/>
          <p14:tracePt t="9520" x="8786813" y="738188"/>
          <p14:tracePt t="9526" x="8799513" y="738188"/>
          <p14:tracePt t="9536" x="8824913" y="738188"/>
          <p14:tracePt t="9546" x="8863013" y="738188"/>
          <p14:tracePt t="9561" x="8912225" y="738188"/>
          <p14:tracePt t="9576" x="8937625" y="750888"/>
          <p14:tracePt t="9586" x="8975725" y="776288"/>
          <p14:tracePt t="9602" x="8999538" y="812800"/>
          <p14:tracePt t="9606" x="9037638" y="838200"/>
          <p14:tracePt t="9626" x="9075738" y="863600"/>
          <p14:tracePt t="9632" x="9075738" y="889000"/>
          <p14:tracePt t="9642" x="9099550" y="912813"/>
          <p14:tracePt t="9646" x="9099550" y="925513"/>
          <p14:tracePt t="9656" x="9099550" y="938213"/>
          <p14:tracePt t="9666" x="9112250" y="963613"/>
          <p14:tracePt t="9676" x="9112250" y="976313"/>
          <p14:tracePt t="9682" x="9124950" y="1001713"/>
          <p14:tracePt t="9698" x="9124950" y="1014413"/>
          <p14:tracePt t="9708" x="9124950" y="1038225"/>
          <p14:tracePt t="9722" x="9124950" y="1050925"/>
          <p14:tracePt t="9728" x="9124950" y="1063625"/>
          <p14:tracePt t="9748" x="9099550" y="1076325"/>
          <p14:tracePt t="9752" x="9099550" y="1089025"/>
          <p14:tracePt t="9762" x="9075738" y="1101725"/>
          <p14:tracePt t="9768" x="9075738" y="1114425"/>
          <p14:tracePt t="9778" x="9050338" y="1114425"/>
          <p14:tracePt t="9788" x="9012238" y="1138238"/>
          <p14:tracePt t="9798" x="8986838" y="1150938"/>
          <p14:tracePt t="9804" x="8975725" y="1150938"/>
          <p14:tracePt t="9808" x="8963025" y="1150938"/>
          <p14:tracePt t="9818" x="8950325" y="1176338"/>
          <p14:tracePt t="9828" x="8924925" y="1189038"/>
          <p14:tracePt t="9834" x="8912225" y="1201738"/>
          <p14:tracePt t="9845" x="8863013" y="1214438"/>
          <p14:tracePt t="9858" x="8850313" y="1227138"/>
          <p14:tracePt t="9868" x="8824913" y="1227138"/>
          <p14:tracePt t="9874" x="8812213" y="1227138"/>
          <p14:tracePt t="9884" x="8786813" y="1227138"/>
          <p14:tracePt t="9888" x="8774113" y="1227138"/>
          <p14:tracePt t="9898" x="8750300" y="1227138"/>
          <p14:tracePt t="9908" x="8724900" y="1227138"/>
          <p14:tracePt t="9914" x="0" y="0"/>
        </p14:tracePtLst>
        <p14:tracePtLst>
          <p14:tracePt t="10555" x="7523163" y="3378200"/>
          <p14:tracePt t="10560" x="7523163" y="3367088"/>
          <p14:tracePt t="10570" x="7548563" y="3367088"/>
          <p14:tracePt t="10580" x="7572375" y="3367088"/>
          <p14:tracePt t="10584" x="7585075" y="3367088"/>
          <p14:tracePt t="10595" x="7635875" y="3367088"/>
          <p14:tracePt t="10600" x="7673975" y="3367088"/>
          <p14:tracePt t="10610" x="7710488" y="3367088"/>
          <p14:tracePt t="10616" x="7723188" y="3367088"/>
          <p14:tracePt t="10626" x="7761288" y="3367088"/>
          <p14:tracePt t="10636" x="7835900" y="3367088"/>
          <p14:tracePt t="10640" x="7861300" y="3367088"/>
          <p14:tracePt t="10650" x="7935913" y="3367088"/>
          <p14:tracePt t="10656" x="7948613" y="3367088"/>
          <p14:tracePt t="10666" x="8010525" y="3367088"/>
          <p14:tracePt t="10676" x="8123238" y="3390900"/>
          <p14:tracePt t="10680" x="8135938" y="3390900"/>
          <p14:tracePt t="10690" x="8235950" y="3416300"/>
          <p14:tracePt t="10696" x="8261350" y="3416300"/>
          <p14:tracePt t="10706" x="8348663" y="3429000"/>
          <p14:tracePt t="10716" x="8461375" y="3429000"/>
          <p14:tracePt t="10720" x="8499475" y="3429000"/>
          <p14:tracePt t="10730" x="8624888" y="3429000"/>
          <p14:tracePt t="10736" x="8661400" y="3429000"/>
          <p14:tracePt t="10746" x="8712200" y="3429000"/>
          <p14:tracePt t="10756" x="8799513" y="3441700"/>
          <p14:tracePt t="10762" x="8837613" y="3454400"/>
          <p14:tracePt t="10772" x="8899525" y="3454400"/>
          <p14:tracePt t="10776" x="8912225" y="3454400"/>
          <p14:tracePt t="10786" x="8975725" y="3454400"/>
          <p14:tracePt t="10796" x="9050338" y="3503613"/>
          <p14:tracePt t="10802" x="9063038" y="3503613"/>
          <p14:tracePt t="10813" x="9112250" y="3529013"/>
          <p14:tracePt t="10816" x="9124950" y="3529013"/>
          <p14:tracePt t="10826" x="9150350" y="3529013"/>
          <p14:tracePt t="10836" x="9175750" y="3541713"/>
          <p14:tracePt t="10842" x="9175750" y="3554413"/>
          <p14:tracePt t="10852" x="9199563" y="3579813"/>
          <p14:tracePt t="10858" x="9212263" y="3579813"/>
          <p14:tracePt t="10868" x="9224963" y="3603625"/>
          <p14:tracePt t="10879" x="9237663" y="3641725"/>
          <p14:tracePt t="10882" x="9237663" y="3679825"/>
          <p14:tracePt t="10892" x="9250363" y="3703638"/>
          <p14:tracePt t="10898" x="9250363" y="3716338"/>
          <p14:tracePt t="10908" x="9250363" y="3767138"/>
          <p14:tracePt t="10918" x="9250363" y="3792538"/>
          <p14:tracePt t="10922" x="9250363" y="3829050"/>
          <p14:tracePt t="10932" x="9250363" y="3867150"/>
          <p14:tracePt t="10938" x="9250363" y="3892550"/>
          <p14:tracePt t="10948" x="9250363" y="3916363"/>
          <p14:tracePt t="10958" x="9237663" y="3979863"/>
          <p14:tracePt t="10964" x="9237663" y="3992563"/>
          <p14:tracePt t="10974" x="9199563" y="4041775"/>
          <p14:tracePt t="10978" x="9188450" y="4054475"/>
          <p14:tracePt t="10988" x="9137650" y="4092575"/>
          <p14:tracePt t="10999" x="9099550" y="4129088"/>
          <p14:tracePt t="11004" x="9075738" y="4141788"/>
          <p14:tracePt t="11014" x="8963025" y="4167188"/>
          <p14:tracePt t="11018" x="8924925" y="4167188"/>
          <p14:tracePt t="11028" x="8850313" y="4167188"/>
          <p14:tracePt t="11038" x="8686800" y="4192588"/>
          <p14:tracePt t="11045" x="8650288" y="4192588"/>
          <p14:tracePt t="11054" x="8486775" y="4192588"/>
          <p14:tracePt t="11058" x="8448675" y="4192588"/>
          <p14:tracePt t="11068" x="8348663" y="4192588"/>
          <p14:tracePt t="11080" x="8223250" y="4179888"/>
          <p14:tracePt t="11084" x="8199438" y="4154488"/>
          <p14:tracePt t="11095" x="8086725" y="4117975"/>
          <p14:tracePt t="11100" x="8074025" y="4105275"/>
          <p14:tracePt t="11111" x="8023225" y="4067175"/>
          <p14:tracePt t="11120" x="7974013" y="4029075"/>
          <p14:tracePt t="11124" x="7961313" y="4005263"/>
          <p14:tracePt t="11134" x="7910513" y="3967163"/>
          <p14:tracePt t="11140" x="7897813" y="3954463"/>
          <p14:tracePt t="11160" x="7886700" y="3929063"/>
          <p14:tracePt t="11164" x="7886700" y="3905250"/>
          <p14:tracePt t="11174" x="7861300" y="3892550"/>
          <p14:tracePt t="11180" x="7861300" y="3879850"/>
          <p14:tracePt t="11190" x="7861300" y="3867150"/>
          <p14:tracePt t="11200" x="7861300" y="3816350"/>
          <p14:tracePt t="11210" x="7861300" y="3803650"/>
          <p14:tracePt t="11216" x="7861300" y="3767138"/>
          <p14:tracePt t="11220" x="7861300" y="3754438"/>
          <p14:tracePt t="11230" x="7861300" y="3741738"/>
          <p14:tracePt t="11240" x="7886700" y="3667125"/>
          <p14:tracePt t="11256" x="7910513" y="3629025"/>
          <p14:tracePt t="11260" x="7923213" y="3616325"/>
          <p14:tracePt t="11270" x="7935913" y="3603625"/>
          <p14:tracePt t="11280" x="7948613" y="3579813"/>
          <p14:tracePt t="11286" x="7961313" y="3579813"/>
          <p14:tracePt t="11432" x="7974013" y="3567113"/>
          <p14:tracePt t="11448" x="7986713" y="3554413"/>
          <p14:tracePt t="11458" x="0" y="0"/>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 name="Rectangle 59">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62" name="Freeform: Shape 61">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64"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500">
                <a:solidFill>
                  <a:srgbClr val="EBEBEB"/>
                </a:solidFill>
              </a:rPr>
              <a:t>Sprint 2-Modelling and analysis</a:t>
            </a:r>
          </a:p>
        </p:txBody>
      </p:sp>
      <p:pic>
        <p:nvPicPr>
          <p:cNvPr id="12" name="Picture 11">
            <a:extLst>
              <a:ext uri="{FF2B5EF4-FFF2-40B4-BE49-F238E27FC236}">
                <a16:creationId xmlns:a16="http://schemas.microsoft.com/office/drawing/2014/main" id="{18371801-8EF4-425F-9269-EC175C2A2A89}"/>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648963" y="803751"/>
            <a:ext cx="5482820" cy="5250498"/>
          </a:xfrm>
          <a:prstGeom prst="rect">
            <a:avLst/>
          </a:prstGeom>
          <a:noFill/>
        </p:spPr>
      </p:pic>
      <p:sp>
        <p:nvSpPr>
          <p:cNvPr id="66" name="Rectangle 65">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8" name="Oval 67">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0" name="Oval 69">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pPr>
              <a:lnSpc>
                <a:spcPct val="90000"/>
              </a:lnSpc>
            </a:pPr>
            <a:r>
              <a:rPr lang="en-US" sz="1700">
                <a:solidFill>
                  <a:srgbClr val="FFFFFF"/>
                </a:solidFill>
              </a:rPr>
              <a:t>Finally, we create our ARIMA model and use it to predict. We use 70% of the data to train, and 30% to test the model. We also print the MSE to see how good the model is along with plotting the predictions against the actual. The prediction is red and the actual is blue, we can see that they intersect only once and are somewhat close, but not close enough.</a:t>
            </a:r>
          </a:p>
          <a:p>
            <a:pPr>
              <a:lnSpc>
                <a:spcPct val="90000"/>
              </a:lnSpc>
            </a:pPr>
            <a:endParaRPr lang="en-US" sz="1700">
              <a:solidFill>
                <a:srgbClr val="FFFFFF"/>
              </a:solidFill>
            </a:endParaRPr>
          </a:p>
        </p:txBody>
      </p:sp>
      <p:sp>
        <p:nvSpPr>
          <p:cNvPr id="72"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6" name="Audio 5">
            <a:hlinkClick r:id="" action="ppaction://media"/>
            <a:extLst>
              <a:ext uri="{FF2B5EF4-FFF2-40B4-BE49-F238E27FC236}">
                <a16:creationId xmlns:a16="http://schemas.microsoft.com/office/drawing/2014/main" id="{E57D013B-4A06-4527-BF9C-3C9E202C51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048349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31193"/>
    </mc:Choice>
    <mc:Fallback>
      <p:transition spd="slow" advTm="31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1079" x="5708650" y="2165350"/>
          <p14:tracePt t="11138" x="5708650" y="2152650"/>
          <p14:tracePt t="11148" x="5719763" y="2152650"/>
          <p14:tracePt t="11154" x="5732463" y="2152650"/>
          <p14:tracePt t="11164" x="5770563" y="2152650"/>
          <p14:tracePt t="11170" x="5808663" y="2152650"/>
          <p14:tracePt t="11180" x="5857875" y="2152650"/>
          <p14:tracePt t="11190" x="5970588" y="2152650"/>
          <p14:tracePt t="11194" x="6008688" y="2152650"/>
          <p14:tracePt t="11204" x="6134100" y="2152650"/>
          <p14:tracePt t="11210" x="6157913" y="2152650"/>
          <p14:tracePt t="11220" x="6246813" y="2152650"/>
          <p14:tracePt t="11230" x="6408738" y="2152650"/>
          <p14:tracePt t="11233" x="6434138" y="2152650"/>
          <p14:tracePt t="11244" x="6608763" y="2152650"/>
          <p14:tracePt t="11250" x="6672263" y="2152650"/>
          <p14:tracePt t="11260" x="6821488" y="2152650"/>
          <p14:tracePt t="11270" x="7021513" y="2152650"/>
          <p14:tracePt t="11275" x="7085013" y="2152650"/>
          <p14:tracePt t="11286" x="7272338" y="2152650"/>
          <p14:tracePt t="11290" x="7310438" y="2152650"/>
          <p14:tracePt t="11300" x="7410450" y="2152650"/>
          <p14:tracePt t="11310" x="7661275" y="2152650"/>
          <p14:tracePt t="11317" x="7710488" y="2152650"/>
          <p14:tracePt t="11326" x="7848600" y="2152650"/>
          <p14:tracePt t="11330" x="7886700" y="2152650"/>
          <p14:tracePt t="11340" x="7923213" y="2152650"/>
          <p14:tracePt t="11350" x="7999413" y="2152650"/>
          <p14:tracePt t="11356" x="8010525" y="2152650"/>
          <p14:tracePt t="11367" x="8086725" y="2178050"/>
          <p14:tracePt t="11370" x="8099425" y="2178050"/>
          <p14:tracePt t="11380" x="8148638" y="2190750"/>
          <p14:tracePt t="11390" x="8248650" y="2190750"/>
          <p14:tracePt t="11396" x="8274050" y="2201863"/>
          <p14:tracePt t="11406" x="8386763" y="2214563"/>
          <p14:tracePt t="11412" x="8424863" y="2214563"/>
          <p14:tracePt t="11422" x="8474075" y="2227263"/>
          <p14:tracePt t="11432" x="8574088" y="2227263"/>
          <p14:tracePt t="11436" x="8599488" y="2227263"/>
          <p14:tracePt t="11446" x="8674100" y="2227263"/>
          <p14:tracePt t="11452" x="8699500" y="2227263"/>
          <p14:tracePt t="11462" x="8737600" y="2227263"/>
          <p14:tracePt t="11472" x="8812213" y="2227263"/>
          <p14:tracePt t="11475" x="8837613" y="2227263"/>
          <p14:tracePt t="11486" x="8912225" y="2227263"/>
          <p14:tracePt t="11492" x="8937625" y="2227263"/>
          <p14:tracePt t="11502" x="8986838" y="2227263"/>
          <p14:tracePt t="11511" x="9063038" y="2227263"/>
          <p14:tracePt t="11518" x="9099550" y="2227263"/>
          <p14:tracePt t="11528" x="9175750" y="2239963"/>
          <p14:tracePt t="11532" x="9199563" y="2239963"/>
          <p14:tracePt t="11542" x="9224963" y="2252663"/>
          <p14:tracePt t="11552" x="9288463" y="2252663"/>
          <p14:tracePt t="11558" x="9301163" y="2252663"/>
          <p14:tracePt t="11568" x="9324975" y="2252663"/>
          <p14:tracePt t="11572" x="9350375" y="2252663"/>
          <p14:tracePt t="11582" x="9375775" y="2252663"/>
          <p14:tracePt t="11598" x="9388475" y="2252663"/>
          <p14:tracePt t="11608" x="9413875" y="2265363"/>
          <p14:tracePt t="11612" x="9424988" y="2265363"/>
          <p14:tracePt t="11634" x="9463088" y="2290763"/>
          <p14:tracePt t="11648" x="9475788" y="2290763"/>
          <p14:tracePt t="11688" x="9488488" y="2303463"/>
          <p14:tracePt t="11704" x="9488488" y="2314575"/>
          <p14:tracePt t="11714" x="9501188" y="2327275"/>
          <p14:tracePt t="11718" x="9501188" y="2339975"/>
          <p14:tracePt t="11728" x="9513888" y="2352675"/>
          <p14:tracePt t="11733" x="9513888" y="2378075"/>
          <p14:tracePt t="11754" x="9513888" y="2414588"/>
          <p14:tracePt t="11764" x="9513888" y="2427288"/>
          <p14:tracePt t="11770" x="9513888" y="2452688"/>
          <p14:tracePt t="11784" x="9501188" y="2465388"/>
          <p14:tracePt t="11795" x="9424988" y="2516188"/>
          <p14:tracePt t="11800" x="9413875" y="2527300"/>
          <p14:tracePt t="11810" x="9324975" y="2552700"/>
          <p14:tracePt t="11814" x="9263063" y="2552700"/>
          <p14:tracePt t="11824" x="9199563" y="2565400"/>
          <p14:tracePt t="11833" x="9024938" y="2578100"/>
          <p14:tracePt t="11840" x="8999538" y="2590800"/>
          <p14:tracePt t="11850" x="8812213" y="2616200"/>
          <p14:tracePt t="11854" x="8774113" y="2616200"/>
          <p14:tracePt t="11868" x="8674100" y="2616200"/>
          <p14:tracePt t="11876" x="8448675" y="2616200"/>
          <p14:tracePt t="11880" x="8386763" y="2616200"/>
          <p14:tracePt t="11890" x="8099425" y="2616200"/>
          <p14:tracePt t="11896" x="8048625" y="2616200"/>
          <p14:tracePt t="11906" x="7897813" y="2627313"/>
          <p14:tracePt t="11917" x="7673975" y="2627313"/>
          <p14:tracePt t="11920" x="7610475" y="2627313"/>
          <p14:tracePt t="11930" x="7372350" y="2652713"/>
          <p14:tracePt t="11936" x="7323138" y="2652713"/>
          <p14:tracePt t="11946" x="7185025" y="2665413"/>
          <p14:tracePt t="11956" x="6985000" y="2665413"/>
          <p14:tracePt t="11960" x="6934200" y="2665413"/>
          <p14:tracePt t="11970" x="6772275" y="2678113"/>
          <p14:tracePt t="11976" x="6734175" y="2678113"/>
          <p14:tracePt t="11986" x="6672263" y="2678113"/>
          <p14:tracePt t="11996" x="6534150" y="2678113"/>
          <p14:tracePt t="12006" x="6496050" y="2678113"/>
          <p14:tracePt t="12012" x="6408738" y="2678113"/>
          <p14:tracePt t="12016" x="6396038" y="2678113"/>
          <p14:tracePt t="12026" x="6334125" y="2678113"/>
          <p14:tracePt t="12036" x="6234113" y="2678113"/>
          <p14:tracePt t="12042" x="6208713" y="2678113"/>
          <p14:tracePt t="12052" x="6083300" y="2640013"/>
          <p14:tracePt t="12056" x="6057900" y="2640013"/>
          <p14:tracePt t="12066" x="5983288" y="2616200"/>
          <p14:tracePt t="12076" x="5870575" y="2578100"/>
          <p14:tracePt t="12082" x="5845175" y="2565400"/>
          <p14:tracePt t="12092" x="5757863" y="2527300"/>
          <p14:tracePt t="12098" x="5732463" y="2516188"/>
          <p14:tracePt t="12108" x="5670550" y="2503488"/>
          <p14:tracePt t="12118" x="5583238" y="2452688"/>
          <p14:tracePt t="12122" x="5570538" y="2439988"/>
          <p14:tracePt t="12132" x="5519738" y="2403475"/>
          <p14:tracePt t="12138" x="5507038" y="2403475"/>
          <p14:tracePt t="12148" x="5495925" y="2390775"/>
          <p14:tracePt t="12158" x="5483225" y="2378075"/>
          <p14:tracePt t="12172" x="5483225" y="2352675"/>
          <p14:tracePt t="12178" x="5470525" y="2352675"/>
          <p14:tracePt t="12198" x="5470525" y="2339975"/>
          <p14:tracePt t="12214" x="5470525" y="2327275"/>
          <p14:tracePt t="12218" x="5470525" y="2314575"/>
          <p14:tracePt t="12228" x="5470525" y="2303463"/>
          <p14:tracePt t="12238" x="5470525" y="2278063"/>
          <p14:tracePt t="12244" x="5483225" y="2265363"/>
          <p14:tracePt t="12254" x="5519738" y="2265363"/>
          <p14:tracePt t="12258" x="5545138" y="2252663"/>
          <p14:tracePt t="12268" x="5595938" y="2239963"/>
          <p14:tracePt t="12278" x="5732463" y="2227263"/>
          <p14:tracePt t="12283" x="5745163" y="2227263"/>
          <p14:tracePt t="12294" x="5883275" y="2214563"/>
          <p14:tracePt t="12298" x="5908675" y="2214563"/>
          <p14:tracePt t="12314" x="6170613" y="2214563"/>
          <p14:tracePt t="12317" x="6221413" y="2214563"/>
          <p14:tracePt t="12324" x="6270625" y="2214563"/>
          <p14:tracePt t="12334" x="6508750" y="2214563"/>
          <p14:tracePt t="12340" x="6559550" y="2214563"/>
          <p14:tracePt t="12350" x="6721475" y="2214563"/>
          <p14:tracePt t="12360" x="7046913" y="2214563"/>
          <p14:tracePt t="12364" x="7146925" y="2214563"/>
          <p14:tracePt t="12374" x="7548563" y="2214563"/>
          <p14:tracePt t="12380" x="7648575" y="2214563"/>
          <p14:tracePt t="12390" x="7848600" y="2214563"/>
          <p14:tracePt t="12400" x="8299450" y="2214563"/>
          <p14:tracePt t="12404" x="8374063" y="2214563"/>
          <p14:tracePt t="12414" x="8661400" y="2214563"/>
          <p14:tracePt t="12420" x="8712200" y="2214563"/>
          <p14:tracePt t="12430" x="8863013" y="2214563"/>
          <p14:tracePt t="12440" x="9063038" y="2214563"/>
          <p14:tracePt t="12446" x="9099550" y="2214563"/>
          <p14:tracePt t="12456" x="9237663" y="2214563"/>
          <p14:tracePt t="12460" x="9263063" y="2214563"/>
          <p14:tracePt t="12470" x="9301163" y="2214563"/>
          <p14:tracePt t="12480" x="9324975" y="2214563"/>
          <p14:tracePt t="12888" x="9324975" y="2201863"/>
          <p14:tracePt t="12898" x="0" y="0"/>
        </p14:tracePtLst>
        <p14:tracePtLst>
          <p14:tracePt t="18858" x="6483350" y="5456238"/>
          <p14:tracePt t="18867" x="6496050" y="5468938"/>
          <p14:tracePt t="18878" x="6508750" y="5468938"/>
          <p14:tracePt t="18888" x="6508750" y="5481638"/>
          <p14:tracePt t="18908" x="6521450" y="5494338"/>
          <p14:tracePt t="18930" x="6534150" y="5494338"/>
          <p14:tracePt t="18944" x="6546850" y="5494338"/>
          <p14:tracePt t="18960" x="6559550" y="5494338"/>
          <p14:tracePt t="19000" x="6572250" y="5494338"/>
          <p14:tracePt t="19014" x="6596063" y="5494338"/>
          <p14:tracePt t="19030" x="6634163" y="5481638"/>
          <p14:tracePt t="19040" x="6646863" y="5481638"/>
          <p14:tracePt t="19046" x="6646863" y="5468938"/>
          <p14:tracePt t="19056" x="6734175" y="5418138"/>
          <p14:tracePt t="19060" x="6759575" y="5407025"/>
          <p14:tracePt t="19070" x="6797675" y="5368925"/>
          <p14:tracePt t="19080" x="6910388" y="5343525"/>
          <p14:tracePt t="19086" x="6934200" y="5330825"/>
          <p14:tracePt t="19096" x="7059613" y="5281613"/>
          <p14:tracePt t="19101" x="7097713" y="5281613"/>
          <p14:tracePt t="19110" x="7223125" y="5230813"/>
          <p14:tracePt t="19120" x="7348538" y="5205413"/>
          <p14:tracePt t="19126" x="7372350" y="5205413"/>
          <p14:tracePt t="19136" x="7497763" y="5156200"/>
          <p14:tracePt t="19140" x="7523163" y="5130800"/>
          <p14:tracePt t="19152" x="7685088" y="5092700"/>
          <p14:tracePt t="19162" x="7748588" y="5068888"/>
          <p14:tracePt t="19172" x="7948613" y="4981575"/>
          <p14:tracePt t="19176" x="7974013" y="4956175"/>
          <p14:tracePt t="19182" x="8010525" y="4956175"/>
          <p14:tracePt t="19192" x="8123238" y="4868863"/>
          <p14:tracePt t="19202" x="8186738" y="4843463"/>
          <p14:tracePt t="19205" x="8199438" y="4818063"/>
          <p14:tracePt t="19216" x="8274050" y="4768850"/>
          <p14:tracePt t="19222" x="8312150" y="4768850"/>
          <p14:tracePt t="19232" x="8386763" y="4705350"/>
          <p14:tracePt t="19241" x="8435975" y="4679950"/>
          <p14:tracePt t="19246" x="8448675" y="4667250"/>
          <p14:tracePt t="19255" x="8524875" y="4643438"/>
          <p14:tracePt t="19261" x="8548688" y="4618038"/>
          <p14:tracePt t="19272" x="8599488" y="4605338"/>
          <p14:tracePt t="19282" x="8650288" y="4579938"/>
          <p14:tracePt t="19288" x="8674100" y="4567238"/>
          <p14:tracePt t="19298" x="8750300" y="4518025"/>
          <p14:tracePt t="19302" x="8774113" y="4518025"/>
          <p14:tracePt t="19312" x="8863013" y="4479925"/>
          <p14:tracePt t="19321" x="8924925" y="4454525"/>
          <p14:tracePt t="19328" x="8950325" y="4430713"/>
          <p14:tracePt t="19338" x="9024938" y="4392613"/>
          <p14:tracePt t="19348" x="9050338" y="4379913"/>
          <p14:tracePt t="19352" x="9099550" y="4354513"/>
          <p14:tracePt t="19362" x="9137650" y="4318000"/>
          <p14:tracePt t="19367" x="9150350" y="4318000"/>
          <p14:tracePt t="19378" x="9199563" y="4279900"/>
          <p14:tracePt t="19384" x="9224963" y="4279900"/>
          <p14:tracePt t="19394" x="9312275" y="4230688"/>
          <p14:tracePt t="19404" x="9350375" y="4230688"/>
          <p14:tracePt t="19408" x="9363075" y="4230688"/>
          <p14:tracePt t="19417" x="9437688" y="4205288"/>
          <p14:tracePt t="19424" x="9463088" y="4205288"/>
          <p14:tracePt t="19434" x="9513888" y="4179888"/>
          <p14:tracePt t="19444" x="9588500" y="4167188"/>
          <p14:tracePt t="19447" x="9601200" y="4167188"/>
          <p14:tracePt t="19458" x="9650413" y="4129088"/>
          <p14:tracePt t="19463" x="9663113" y="4129088"/>
          <p14:tracePt t="19478" x="9726613" y="4092575"/>
          <p14:tracePt t="19488" x="9763125" y="4092575"/>
          <p14:tracePt t="19500" x="9788525" y="4067175"/>
          <p14:tracePt t="19503" x="9801225" y="4067175"/>
          <p14:tracePt t="19514" x="9852025" y="4029075"/>
          <p14:tracePt t="19524" x="9901238" y="4005263"/>
          <p14:tracePt t="19530" x="9926638" y="3992563"/>
          <p14:tracePt t="19540" x="9975850" y="3979863"/>
          <p14:tracePt t="19544" x="10001250" y="3954463"/>
          <p14:tracePt t="19554" x="10064750" y="3929063"/>
          <p14:tracePt t="19564" x="10101263" y="3929063"/>
          <p14:tracePt t="19570" x="10113963" y="3905250"/>
          <p14:tracePt t="19579" x="10177463" y="3879850"/>
          <p14:tracePt t="19589" x="10201275" y="3854450"/>
          <p14:tracePt t="19594" x="10226675" y="3841750"/>
          <p14:tracePt t="19604" x="10252075" y="3829050"/>
          <p14:tracePt t="19610" x="10264775" y="3816350"/>
          <p14:tracePt t="19619" x="10277475" y="3803650"/>
          <p14:tracePt t="19630" x="10288588" y="3792538"/>
          <p14:tracePt t="19636" x="10301288" y="3767138"/>
          <p14:tracePt t="19647" x="10339388" y="3754438"/>
          <p14:tracePt t="19656" x="10352088" y="3729038"/>
          <p14:tracePt t="19660" x="10364788" y="3729038"/>
          <p14:tracePt t="19665" x="10377488" y="3703638"/>
          <p14:tracePt t="19676" x="10414000" y="3654425"/>
          <p14:tracePt t="19686" x="10426700" y="3654425"/>
          <p14:tracePt t="19690" x="10439400" y="3629025"/>
          <p14:tracePt t="19701" x="10464800" y="3603625"/>
          <p14:tracePt t="19716" x="10477500" y="3567113"/>
          <p14:tracePt t="19726" x="10490200" y="3567113"/>
          <p14:tracePt t="19736" x="10490200" y="3554413"/>
          <p14:tracePt t="19878" x="10490200" y="3541713"/>
          <p14:tracePt t="19912" x="10490200" y="3529013"/>
          <p14:tracePt t="19918" x="0" y="0"/>
        </p14:tracePtLst>
        <p14:tracePtLst>
          <p14:tracePt t="21009" x="6572250" y="4992688"/>
          <p14:tracePt t="21058" x="6584950" y="4981575"/>
          <p14:tracePt t="21067" x="6596063" y="4981575"/>
          <p14:tracePt t="21078" x="6608763" y="4981575"/>
          <p14:tracePt t="21087" x="6621463" y="4968875"/>
          <p14:tracePt t="21098" x="6659563" y="4943475"/>
          <p14:tracePt t="21102" x="6672263" y="4943475"/>
          <p14:tracePt t="21111" x="6721475" y="4930775"/>
          <p14:tracePt t="21117" x="6734175" y="4930775"/>
          <p14:tracePt t="21128" x="6808788" y="4905375"/>
          <p14:tracePt t="21138" x="6846888" y="4892675"/>
          <p14:tracePt t="21144" x="6884988" y="4892675"/>
          <p14:tracePt t="21154" x="7010400" y="4892675"/>
          <p14:tracePt t="21157" x="7034213" y="4879975"/>
          <p14:tracePt t="21167" x="7246938" y="4830763"/>
          <p14:tracePt t="21178" x="7372350" y="4818063"/>
          <p14:tracePt t="21184" x="7423150" y="4818063"/>
          <p14:tracePt t="21194" x="7597775" y="4792663"/>
          <p14:tracePt t="21198" x="7648575" y="4779963"/>
          <p14:tracePt t="21208" x="7923213" y="4718050"/>
          <p14:tracePt t="21217" x="8086725" y="4692650"/>
          <p14:tracePt t="21224" x="8148638" y="4667250"/>
          <p14:tracePt t="21234" x="8412163" y="4579938"/>
          <p14:tracePt t="21240" x="8486775" y="4554538"/>
          <p14:tracePt t="21251" x="8724900" y="4443413"/>
          <p14:tracePt t="21260" x="8863013" y="4367213"/>
          <p14:tracePt t="21264" x="8899525" y="4341813"/>
          <p14:tracePt t="21274" x="9112250" y="4241800"/>
          <p14:tracePt t="21280" x="9150350" y="4230688"/>
          <p14:tracePt t="21290" x="9288463" y="4129088"/>
          <p14:tracePt t="21300" x="9375775" y="4054475"/>
          <p14:tracePt t="21304" x="9413875" y="4029075"/>
          <p14:tracePt t="21320" x="9575800" y="3929063"/>
          <p14:tracePt t="21330" x="9663113" y="3816350"/>
          <p14:tracePt t="21340" x="9763125" y="3767138"/>
          <p14:tracePt t="21346" x="9788525" y="3716338"/>
          <p14:tracePt t="21356" x="9888538" y="3667125"/>
          <p14:tracePt t="21360" x="9913938" y="3667125"/>
          <p14:tracePt t="21370" x="10013950" y="3590925"/>
          <p14:tracePt t="21380" x="10075863" y="3567113"/>
          <p14:tracePt t="21386" x="10113963" y="3529013"/>
          <p14:tracePt t="21396" x="10226675" y="3490913"/>
          <p14:tracePt t="21400" x="10239375" y="3479800"/>
          <p14:tracePt t="21410" x="10339388" y="3454400"/>
          <p14:tracePt t="21419" x="10377488" y="3416300"/>
          <p14:tracePt t="21426" x="10390188" y="3416300"/>
          <p14:tracePt t="21436" x="10426700" y="3390900"/>
          <p14:tracePt t="21439" x="10439400" y="3378200"/>
          <p14:tracePt t="21451" x="10490200" y="3341688"/>
          <p14:tracePt t="21462" x="10514013" y="3328988"/>
          <p14:tracePt t="21466" x="10526713" y="3316288"/>
          <p14:tracePt t="21476" x="10539413" y="3303588"/>
          <p14:tracePt t="21481" x="10539413" y="3290888"/>
          <p14:tracePt t="21492" x="10564813" y="3254375"/>
          <p14:tracePt t="21502" x="10577513" y="3241675"/>
          <p14:tracePt t="21505" x="10590213" y="3228975"/>
          <p14:tracePt t="21521" x="10590213" y="3216275"/>
          <p14:tracePt t="21532" x="10590213" y="3190875"/>
          <p14:tracePt t="21542" x="10614025" y="3178175"/>
          <p14:tracePt t="21545" x="10614025" y="3165475"/>
          <p14:tracePt t="21562" x="10614025" y="3154363"/>
          <p14:tracePt t="21572" x="10614025" y="3141663"/>
          <p14:tracePt t="21582" x="10626725" y="3116263"/>
          <p14:tracePt t="21588" x="10626725" y="3103563"/>
          <p14:tracePt t="21598" x="10639425" y="3103563"/>
          <p14:tracePt t="21601" x="10639425" y="3090863"/>
          <p14:tracePt t="22000" x="0" y="0"/>
        </p14:tracePtLst>
        <p14:tracePtLst>
          <p14:tracePt t="23610" x="9775825" y="3641725"/>
          <p14:tracePt t="23613" x="9788525" y="3629025"/>
          <p14:tracePt t="23620" x="9801225" y="3616325"/>
          <p14:tracePt t="23786" x="9813925" y="3616325"/>
          <p14:tracePt t="23806" x="9826625" y="3616325"/>
          <p14:tracePt t="23812" x="9826625" y="3629025"/>
          <p14:tracePt t="23822" x="9839325" y="3629025"/>
          <p14:tracePt t="23832" x="9839325" y="3641725"/>
          <p14:tracePt t="23846" x="9839325" y="3654425"/>
          <p14:tracePt t="23852" x="9863138" y="3667125"/>
          <p14:tracePt t="23872" x="9863138" y="3679825"/>
          <p14:tracePt t="23876" x="9875838" y="3679825"/>
          <p14:tracePt t="23922" x="9875838" y="3692525"/>
          <p14:tracePt t="24522" x="9888538" y="3703638"/>
          <p14:tracePt t="24532" x="9901238" y="3729038"/>
          <p14:tracePt t="24537" x="9901238" y="3741738"/>
          <p14:tracePt t="24548" x="9913938" y="3754438"/>
          <p14:tracePt t="24552" x="9913938" y="3767138"/>
          <p14:tracePt t="24562" x="9926638" y="3779838"/>
          <p14:tracePt t="24571" x="9939338" y="3779838"/>
          <p14:tracePt t="24582" x="9939338" y="3803650"/>
          <p14:tracePt t="24604" x="9939338" y="3816350"/>
          <p14:tracePt t="24764" x="9939338" y="3792538"/>
          <p14:tracePt t="24784" x="9939338" y="3779838"/>
          <p14:tracePt t="24790" x="9939338" y="3767138"/>
          <p14:tracePt t="24814" x="9939338" y="3741738"/>
          <p14:tracePt t="24826" x="9939338" y="3729038"/>
          <p14:tracePt t="24840" x="9939338" y="3716338"/>
          <p14:tracePt t="25340" x="0" y="0"/>
        </p14:tracePtLst>
        <p14:tracePtLst>
          <p14:tracePt t="28291" x="5745163" y="2339975"/>
          <p14:tracePt t="28432" x="5745163" y="2314575"/>
          <p14:tracePt t="28462" x="5745163" y="2303463"/>
          <p14:tracePt t="28472" x="5757863" y="2303463"/>
          <p14:tracePt t="28475" x="5770563" y="2290763"/>
          <p14:tracePt t="28486" x="5783263" y="2290763"/>
          <p14:tracePt t="28492" x="5808663" y="2290763"/>
          <p14:tracePt t="28501" x="5832475" y="2278063"/>
          <p14:tracePt t="28519" x="5895975" y="2278063"/>
          <p14:tracePt t="28527" x="5921375" y="2265363"/>
          <p14:tracePt t="28532" x="5945188" y="2239963"/>
          <p14:tracePt t="28541" x="6034088" y="2239963"/>
          <p14:tracePt t="28557" x="6096000" y="2239963"/>
          <p14:tracePt t="28568" x="6121400" y="2227263"/>
          <p14:tracePt t="28582" x="6157913" y="2214563"/>
          <p14:tracePt t="28587" x="6170613" y="2214563"/>
          <p14:tracePt t="28602" x="6208713" y="2214563"/>
          <p14:tracePt t="28607" x="6221413" y="2201863"/>
          <p14:tracePt t="28621" x="6234113" y="2201863"/>
          <p14:tracePt t="28627" x="6246813" y="2201863"/>
          <p14:tracePt t="28637" x="6270625" y="2201863"/>
          <p14:tracePt t="28648" x="6296025" y="2201863"/>
          <p14:tracePt t="28653" x="6321425" y="2190750"/>
          <p14:tracePt t="28663" x="6383338" y="2190750"/>
          <p14:tracePt t="28678" x="6472238" y="2190750"/>
          <p14:tracePt t="28687" x="6534150" y="2178050"/>
          <p14:tracePt t="28693" x="6559550" y="2178050"/>
          <p14:tracePt t="28704" x="6659563" y="2178050"/>
          <p14:tracePt t="28707" x="6696075" y="2178050"/>
          <p14:tracePt t="28718" x="6797675" y="2152650"/>
          <p14:tracePt t="28728" x="6872288" y="2152650"/>
          <p14:tracePt t="28734" x="6921500" y="2152650"/>
          <p14:tracePt t="28743" x="7046913" y="2152650"/>
          <p14:tracePt t="28750" x="7085013" y="2152650"/>
          <p14:tracePt t="28760" x="7210425" y="2152650"/>
          <p14:tracePt t="28770" x="7297738" y="2152650"/>
          <p14:tracePt t="28774" x="7323138" y="2152650"/>
          <p14:tracePt t="28785" x="7423150" y="2152650"/>
          <p14:tracePt t="28789" x="7459663" y="2152650"/>
          <p14:tracePt t="28800" x="7561263" y="2152650"/>
          <p14:tracePt t="28810" x="7648575" y="2152650"/>
          <p14:tracePt t="28814" x="7685088" y="2152650"/>
          <p14:tracePt t="28824" x="7797800" y="2152650"/>
          <p14:tracePt t="28830" x="7835900" y="2152650"/>
          <p14:tracePt t="28840" x="7961313" y="2152650"/>
          <p14:tracePt t="28850" x="8035925" y="2152650"/>
          <p14:tracePt t="28853" x="8074025" y="2152650"/>
          <p14:tracePt t="28864" x="8199438" y="2152650"/>
          <p14:tracePt t="28884" x="8335963" y="2152650"/>
          <p14:tracePt t="28890" x="8424863" y="2152650"/>
          <p14:tracePt t="28896" x="8448675" y="2152650"/>
          <p14:tracePt t="28910" x="8574088" y="2152650"/>
          <p14:tracePt t="28920" x="8674100" y="2152650"/>
          <p14:tracePt t="28930" x="8750300" y="2152650"/>
          <p14:tracePt t="28935" x="8774113" y="2152650"/>
          <p14:tracePt t="28946" x="8850313" y="2152650"/>
          <p14:tracePt t="28950" x="8863013" y="2152650"/>
          <p14:tracePt t="28960" x="8924925" y="2139950"/>
          <p14:tracePt t="28970" x="8950325" y="2139950"/>
          <p14:tracePt t="28975" x="8986838" y="2139950"/>
          <p14:tracePt t="28985" x="9024938" y="2139950"/>
          <p14:tracePt t="29001" x="9063038" y="2139950"/>
          <p14:tracePt t="29012" x="9088438" y="2139950"/>
          <p14:tracePt t="29016" x="9099550" y="2139950"/>
          <p14:tracePt t="29026" x="9124950" y="2139950"/>
          <p14:tracePt t="29032" x="9137650" y="2139950"/>
          <p14:tracePt t="29041" x="9163050" y="2139950"/>
          <p14:tracePt t="29061" x="9188450" y="2139950"/>
          <p14:tracePt t="29071" x="9199563" y="2139950"/>
          <p14:tracePt t="29081" x="9224963" y="2152650"/>
          <p14:tracePt t="29092" x="9250363" y="2152650"/>
          <p14:tracePt t="29097" x="9263063" y="2165350"/>
          <p14:tracePt t="29108" x="9275763" y="2178050"/>
          <p14:tracePt t="29112" x="9288463" y="2178050"/>
          <p14:tracePt t="29122" x="9288463" y="2190750"/>
          <p14:tracePt t="29137" x="9288463" y="2214563"/>
          <p14:tracePt t="29148" x="9301163" y="2227263"/>
          <p14:tracePt t="29162" x="9301163" y="2252663"/>
          <p14:tracePt t="29171" x="9301163" y="2265363"/>
          <p14:tracePt t="29187" x="9301163" y="2314575"/>
          <p14:tracePt t="29201" x="9288463" y="2339975"/>
          <p14:tracePt t="29218" x="9250363" y="2403475"/>
          <p14:tracePt t="29228" x="9212263" y="2439988"/>
          <p14:tracePt t="29235" x="9199563" y="2452688"/>
          <p14:tracePt t="29244" x="9163050" y="2478088"/>
          <p14:tracePt t="29253" x="9124950" y="2503488"/>
          <p14:tracePt t="29268" x="9050338" y="2516188"/>
          <p14:tracePt t="29274" x="9037638" y="2516188"/>
          <p14:tracePt t="29284" x="8975725" y="2565400"/>
          <p14:tracePt t="29293" x="8937625" y="2565400"/>
          <p14:tracePt t="29298" x="8886825" y="2565400"/>
          <p14:tracePt t="29308" x="8799513" y="2565400"/>
          <p14:tracePt t="29314" x="8763000" y="2565400"/>
          <p14:tracePt t="29324" x="8650288" y="2565400"/>
          <p14:tracePt t="29334" x="8574088" y="2565400"/>
          <p14:tracePt t="29339" x="8537575" y="2578100"/>
          <p14:tracePt t="29350" x="8386763" y="2578100"/>
          <p14:tracePt t="29354" x="8361363" y="2578100"/>
          <p14:tracePt t="29364" x="8223250" y="2578100"/>
          <p14:tracePt t="29373" x="8099425" y="2578100"/>
          <p14:tracePt t="29379" x="8061325" y="2578100"/>
          <p14:tracePt t="29390" x="7861300" y="2578100"/>
          <p14:tracePt t="29394" x="7835900" y="2578100"/>
          <p14:tracePt t="29404" x="7648575" y="2578100"/>
          <p14:tracePt t="29413" x="7535863" y="2578100"/>
          <p14:tracePt t="29420" x="7485063" y="2565400"/>
          <p14:tracePt t="29429" x="7335838" y="2552700"/>
          <p14:tracePt t="29434" x="7297738" y="2540000"/>
          <p14:tracePt t="29446" x="7146925" y="2540000"/>
          <p14:tracePt t="29456" x="7072313" y="2516188"/>
          <p14:tracePt t="29459" x="7034213" y="2516188"/>
          <p14:tracePt t="29470" x="6934200" y="2503488"/>
          <p14:tracePt t="29475" x="6910388" y="2503488"/>
          <p14:tracePt t="29486" x="6808788" y="2478088"/>
          <p14:tracePt t="29495" x="6759575" y="2478088"/>
          <p14:tracePt t="29499" x="6734175" y="2478088"/>
          <p14:tracePt t="29509" x="6646863" y="2452688"/>
          <p14:tracePt t="29516" x="6621463" y="2452688"/>
          <p14:tracePt t="29526" x="6559550" y="2439988"/>
          <p14:tracePt t="29535" x="6508750" y="2439988"/>
          <p14:tracePt t="29539" x="6496050" y="2439988"/>
          <p14:tracePt t="29550" x="6434138" y="2439988"/>
          <p14:tracePt t="29555" x="6421438" y="2427288"/>
          <p14:tracePt t="29565" x="6408738" y="2427288"/>
          <p14:tracePt t="29575" x="6396038" y="2427288"/>
          <p14:tracePt t="29592" x="6370638" y="2427288"/>
          <p14:tracePt t="29612" x="6359525" y="2414588"/>
          <p14:tracePt t="29622" x="6359525" y="2403475"/>
          <p14:tracePt t="29632" x="6334125" y="2378075"/>
          <p14:tracePt t="29646" x="6321425" y="2365375"/>
          <p14:tracePt t="29656" x="6308725" y="2352675"/>
          <p14:tracePt t="29662" x="6296025" y="2339975"/>
          <p14:tracePt t="29671" x="6270625" y="2327275"/>
          <p14:tracePt t="29678" x="6259513" y="2303463"/>
          <p14:tracePt t="29687" x="6170613" y="2265363"/>
          <p14:tracePt t="29697" x="6121400" y="2239963"/>
          <p14:tracePt t="29701" x="6096000" y="2214563"/>
          <p14:tracePt t="29712" x="6021388" y="2190750"/>
          <p14:tracePt t="29718" x="6008688" y="2190750"/>
          <p14:tracePt t="29728" x="5983288" y="2190750"/>
          <p14:tracePt t="29742" x="5970588" y="2190750"/>
          <p14:tracePt t="29848" x="5983288" y="2190750"/>
          <p14:tracePt t="29858" x="6008688" y="2190750"/>
          <p14:tracePt t="29864" x="6021388" y="2190750"/>
          <p14:tracePt t="29880" x="6070600" y="2190750"/>
          <p14:tracePt t="29887" x="6134100" y="2190750"/>
          <p14:tracePt t="29898" x="6170613" y="2190750"/>
          <p14:tracePt t="29903" x="6196013" y="2190750"/>
          <p14:tracePt t="29914" x="6234113" y="2190750"/>
          <p14:tracePt t="29920" x="6246813" y="2190750"/>
          <p14:tracePt t="29930" x="6308725" y="2190750"/>
          <p14:tracePt t="29940" x="6370638" y="2190750"/>
          <p14:tracePt t="29943" x="6408738" y="2190750"/>
          <p14:tracePt t="29954" x="6521450" y="2190750"/>
          <p14:tracePt t="29960" x="6572250" y="2190750"/>
          <p14:tracePt t="29964" x="0" y="0"/>
        </p14:tracePtLst>
      </p14:laserTrace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D5204-21CD-4D35-9C9C-F4CEB4BE0C3B}"/>
              </a:ext>
            </a:extLst>
          </p:cNvPr>
          <p:cNvSpPr>
            <a:spLocks noGrp="1"/>
          </p:cNvSpPr>
          <p:nvPr>
            <p:ph type="title"/>
          </p:nvPr>
        </p:nvSpPr>
        <p:spPr/>
        <p:txBody>
          <a:bodyPr/>
          <a:lstStyle/>
          <a:p>
            <a:r>
              <a:rPr lang="en-US" dirty="0">
                <a:solidFill>
                  <a:srgbClr val="EBEBEB"/>
                </a:solidFill>
              </a:rPr>
              <a:t>Sprint 2-Modelling and analysis</a:t>
            </a:r>
            <a:endParaRPr lang="en-US" dirty="0"/>
          </a:p>
        </p:txBody>
      </p:sp>
      <p:sp>
        <p:nvSpPr>
          <p:cNvPr id="3" name="Content Placeholder 2">
            <a:extLst>
              <a:ext uri="{FF2B5EF4-FFF2-40B4-BE49-F238E27FC236}">
                <a16:creationId xmlns:a16="http://schemas.microsoft.com/office/drawing/2014/main" id="{9973A8C9-73A3-4AC9-91AC-01DCD9CC7FE6}"/>
              </a:ext>
            </a:extLst>
          </p:cNvPr>
          <p:cNvSpPr>
            <a:spLocks noGrp="1"/>
          </p:cNvSpPr>
          <p:nvPr>
            <p:ph idx="1"/>
          </p:nvPr>
        </p:nvSpPr>
        <p:spPr/>
        <p:txBody>
          <a:bodyPr>
            <a:normAutofit/>
          </a:bodyPr>
          <a:lstStyle/>
          <a:p>
            <a:r>
              <a:rPr lang="en-US" dirty="0"/>
              <a:t>We can see the MSE is 545.96 dollars meaning the model is over or underestimating the average rent price by 545.96 dollars. This model is not the best as that is too large a number and should be improved before it is used. Below are some ideas.</a:t>
            </a:r>
          </a:p>
          <a:p>
            <a:r>
              <a:rPr lang="en-US" dirty="0"/>
              <a:t>Perhaps there are stationary issues and the model is not fully stationary and needs to be better transformed, maybe stabilizing the variance, this can all be tested.</a:t>
            </a:r>
          </a:p>
          <a:p>
            <a:r>
              <a:rPr lang="en-US" dirty="0"/>
              <a:t>Perhaps multiple models with different AR and MA terms.</a:t>
            </a:r>
          </a:p>
          <a:p>
            <a:r>
              <a:rPr lang="en-US" dirty="0"/>
              <a:t>Perhaps other modelling techniques.</a:t>
            </a:r>
          </a:p>
          <a:p>
            <a:r>
              <a:rPr lang="en-US" dirty="0"/>
              <a:t>Perhaps more/better data.</a:t>
            </a:r>
          </a:p>
        </p:txBody>
      </p:sp>
      <p:pic>
        <p:nvPicPr>
          <p:cNvPr id="6" name="Audio 5">
            <a:hlinkClick r:id="" action="ppaction://media"/>
            <a:extLst>
              <a:ext uri="{FF2B5EF4-FFF2-40B4-BE49-F238E27FC236}">
                <a16:creationId xmlns:a16="http://schemas.microsoft.com/office/drawing/2014/main" id="{1872A21B-C50C-4FD0-9D7F-3BEA7DD751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24091201"/>
      </p:ext>
    </p:extLst>
  </p:cSld>
  <p:clrMapOvr>
    <a:masterClrMapping/>
  </p:clrMapOvr>
  <mc:AlternateContent xmlns:mc="http://schemas.openxmlformats.org/markup-compatibility/2006">
    <mc:Choice xmlns:p14="http://schemas.microsoft.com/office/powerpoint/2010/main" Requires="p14">
      <p:transition spd="slow" p14:dur="2000" advTm="41969"/>
    </mc:Choice>
    <mc:Fallback>
      <p:transition spd="slow" advTm="41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D5204-21CD-4D35-9C9C-F4CEB4BE0C3B}"/>
              </a:ext>
            </a:extLst>
          </p:cNvPr>
          <p:cNvSpPr>
            <a:spLocks noGrp="1"/>
          </p:cNvSpPr>
          <p:nvPr>
            <p:ph type="title"/>
          </p:nvPr>
        </p:nvSpPr>
        <p:spPr/>
        <p:txBody>
          <a:bodyPr/>
          <a:lstStyle/>
          <a:p>
            <a:r>
              <a:rPr lang="en-US" dirty="0">
                <a:solidFill>
                  <a:srgbClr val="EBEBEB"/>
                </a:solidFill>
              </a:rPr>
              <a:t>Sprint 2-Modelling and analysis</a:t>
            </a:r>
            <a:endParaRPr lang="en-US" dirty="0"/>
          </a:p>
        </p:txBody>
      </p:sp>
      <p:sp>
        <p:nvSpPr>
          <p:cNvPr id="3" name="Content Placeholder 2">
            <a:extLst>
              <a:ext uri="{FF2B5EF4-FFF2-40B4-BE49-F238E27FC236}">
                <a16:creationId xmlns:a16="http://schemas.microsoft.com/office/drawing/2014/main" id="{9973A8C9-73A3-4AC9-91AC-01DCD9CC7FE6}"/>
              </a:ext>
            </a:extLst>
          </p:cNvPr>
          <p:cNvSpPr>
            <a:spLocks noGrp="1"/>
          </p:cNvSpPr>
          <p:nvPr>
            <p:ph idx="1"/>
          </p:nvPr>
        </p:nvSpPr>
        <p:spPr/>
        <p:txBody>
          <a:bodyPr>
            <a:normAutofit/>
          </a:bodyPr>
          <a:lstStyle/>
          <a:p>
            <a:endParaRPr lang="en-US" dirty="0"/>
          </a:p>
          <a:p>
            <a:r>
              <a:rPr lang="en-US" dirty="0"/>
              <a:t>Although ARIMA does not consider economic and political conditions, or correlations of all factors related to rent prices perhaps after the example above is cleaned up it can be useful for forecasting the average apartment rent price in Toronto.</a:t>
            </a:r>
          </a:p>
        </p:txBody>
      </p:sp>
      <p:pic>
        <p:nvPicPr>
          <p:cNvPr id="6" name="Audio 5">
            <a:hlinkClick r:id="" action="ppaction://media"/>
            <a:extLst>
              <a:ext uri="{FF2B5EF4-FFF2-40B4-BE49-F238E27FC236}">
                <a16:creationId xmlns:a16="http://schemas.microsoft.com/office/drawing/2014/main" id="{BCA2124D-BFCD-411C-9224-F2C6DA790F6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61648840"/>
      </p:ext>
    </p:extLst>
  </p:cSld>
  <p:clrMapOvr>
    <a:masterClrMapping/>
  </p:clrMapOvr>
  <mc:AlternateContent xmlns:mc="http://schemas.openxmlformats.org/markup-compatibility/2006">
    <mc:Choice xmlns:p14="http://schemas.microsoft.com/office/powerpoint/2010/main" Requires="p14">
      <p:transition spd="slow" p14:dur="2000" advTm="18128"/>
    </mc:Choice>
    <mc:Fallback>
      <p:transition spd="slow" advTm="181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D5204-21CD-4D35-9C9C-F4CEB4BE0C3B}"/>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9973A8C9-73A3-4AC9-91AC-01DCD9CC7FE6}"/>
              </a:ext>
            </a:extLst>
          </p:cNvPr>
          <p:cNvSpPr>
            <a:spLocks noGrp="1"/>
          </p:cNvSpPr>
          <p:nvPr>
            <p:ph idx="1"/>
          </p:nvPr>
        </p:nvSpPr>
        <p:spPr/>
        <p:txBody>
          <a:bodyPr/>
          <a:lstStyle/>
          <a:p>
            <a:r>
              <a:rPr lang="en-US" dirty="0"/>
              <a:t>Sprint 1- The data collection, cleaning, and preliminary exploration and analysis phase of the project </a:t>
            </a:r>
          </a:p>
          <a:p>
            <a:r>
              <a:rPr lang="en-US" dirty="0"/>
              <a:t>Sprint 2- The modelling and analysis phase of the project</a:t>
            </a:r>
          </a:p>
          <a:p>
            <a:r>
              <a:rPr lang="en-US" dirty="0"/>
              <a:t>Final Conclusions</a:t>
            </a:r>
          </a:p>
        </p:txBody>
      </p:sp>
      <p:pic>
        <p:nvPicPr>
          <p:cNvPr id="8" name="Audio 7">
            <a:hlinkClick r:id="" action="ppaction://media"/>
            <a:extLst>
              <a:ext uri="{FF2B5EF4-FFF2-40B4-BE49-F238E27FC236}">
                <a16:creationId xmlns:a16="http://schemas.microsoft.com/office/drawing/2014/main" id="{4A166C70-60C1-4168-8589-C457409CB3E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01972146"/>
      </p:ext>
    </p:extLst>
  </p:cSld>
  <p:clrMapOvr>
    <a:masterClrMapping/>
  </p:clrMapOvr>
  <mc:AlternateContent xmlns:mc="http://schemas.openxmlformats.org/markup-compatibility/2006">
    <mc:Choice xmlns:p14="http://schemas.microsoft.com/office/powerpoint/2010/main" Requires="p14">
      <p:transition spd="slow" p14:dur="2000" advTm="17854"/>
    </mc:Choice>
    <mc:Fallback>
      <p:transition spd="slow" advTm="17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C5A64-9BCD-44B2-8B6C-CC9811D92CAD}"/>
              </a:ext>
            </a:extLst>
          </p:cNvPr>
          <p:cNvSpPr>
            <a:spLocks noGrp="1"/>
          </p:cNvSpPr>
          <p:nvPr>
            <p:ph type="title"/>
          </p:nvPr>
        </p:nvSpPr>
        <p:spPr/>
        <p:txBody>
          <a:bodyPr/>
          <a:lstStyle/>
          <a:p>
            <a:r>
              <a:rPr lang="en-US" dirty="0"/>
              <a:t>Final Conclusions and Recommendations</a:t>
            </a:r>
          </a:p>
        </p:txBody>
      </p:sp>
      <p:sp>
        <p:nvSpPr>
          <p:cNvPr id="3" name="Content Placeholder 2">
            <a:extLst>
              <a:ext uri="{FF2B5EF4-FFF2-40B4-BE49-F238E27FC236}">
                <a16:creationId xmlns:a16="http://schemas.microsoft.com/office/drawing/2014/main" id="{6490826B-8EB4-48E3-BAAB-539DF34C57BF}"/>
              </a:ext>
            </a:extLst>
          </p:cNvPr>
          <p:cNvSpPr>
            <a:spLocks noGrp="1"/>
          </p:cNvSpPr>
          <p:nvPr>
            <p:ph idx="1"/>
          </p:nvPr>
        </p:nvSpPr>
        <p:spPr/>
        <p:txBody>
          <a:bodyPr/>
          <a:lstStyle/>
          <a:p>
            <a:r>
              <a:rPr lang="en-US" dirty="0"/>
              <a:t>As previously mentioned, the model should not be currently used as is. The MSE is too high and the model is not very useful and previously outlined were some potential solutions to help improve it along with why it may not have been very useful.</a:t>
            </a:r>
          </a:p>
          <a:p>
            <a:endParaRPr lang="en-US" dirty="0"/>
          </a:p>
        </p:txBody>
      </p:sp>
      <p:pic>
        <p:nvPicPr>
          <p:cNvPr id="5" name="Audio 4">
            <a:hlinkClick r:id="" action="ppaction://media"/>
            <a:extLst>
              <a:ext uri="{FF2B5EF4-FFF2-40B4-BE49-F238E27FC236}">
                <a16:creationId xmlns:a16="http://schemas.microsoft.com/office/drawing/2014/main" id="{01E28F8F-040F-4F05-BC61-78263771BC2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33506040"/>
      </p:ext>
    </p:extLst>
  </p:cSld>
  <p:clrMapOvr>
    <a:masterClrMapping/>
  </p:clrMapOvr>
  <mc:AlternateContent xmlns:mc="http://schemas.openxmlformats.org/markup-compatibility/2006">
    <mc:Choice xmlns:p14="http://schemas.microsoft.com/office/powerpoint/2010/main" Requires="p14">
      <p:transition spd="slow" p14:dur="2000" advTm="19254"/>
    </mc:Choice>
    <mc:Fallback>
      <p:transition spd="slow" advTm="192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C5A64-9BCD-44B2-8B6C-CC9811D92CAD}"/>
              </a:ext>
            </a:extLst>
          </p:cNvPr>
          <p:cNvSpPr>
            <a:spLocks noGrp="1"/>
          </p:cNvSpPr>
          <p:nvPr>
            <p:ph type="title"/>
          </p:nvPr>
        </p:nvSpPr>
        <p:spPr/>
        <p:txBody>
          <a:bodyPr/>
          <a:lstStyle/>
          <a:p>
            <a:r>
              <a:rPr lang="en-US" dirty="0"/>
              <a:t>Final Conclusions and Recommendations</a:t>
            </a:r>
          </a:p>
        </p:txBody>
      </p:sp>
      <p:sp>
        <p:nvSpPr>
          <p:cNvPr id="3" name="Content Placeholder 2">
            <a:extLst>
              <a:ext uri="{FF2B5EF4-FFF2-40B4-BE49-F238E27FC236}">
                <a16:creationId xmlns:a16="http://schemas.microsoft.com/office/drawing/2014/main" id="{6490826B-8EB4-48E3-BAAB-539DF34C57BF}"/>
              </a:ext>
            </a:extLst>
          </p:cNvPr>
          <p:cNvSpPr>
            <a:spLocks noGrp="1"/>
          </p:cNvSpPr>
          <p:nvPr>
            <p:ph idx="1"/>
          </p:nvPr>
        </p:nvSpPr>
        <p:spPr/>
        <p:txBody>
          <a:bodyPr/>
          <a:lstStyle/>
          <a:p>
            <a:r>
              <a:rPr lang="en-US" dirty="0"/>
              <a:t>Throughout the completion of the project there were many issues, obstacles, and challenges that were met along the way. Not all were completely resolved, and these were the key contributors to the many ways the project could be improved in the future (aside from the issues with the actual model). These will be outlined. Upon reflection it appears that the number one problem was the actual data that was collected and cleaned for analysis. The data collection and cleaning are vital as they lay the foundation for the project. If not done correctly it can cause major problems down the road, like with this project.</a:t>
            </a:r>
          </a:p>
          <a:p>
            <a:endParaRPr lang="en-US" dirty="0"/>
          </a:p>
        </p:txBody>
      </p:sp>
      <p:pic>
        <p:nvPicPr>
          <p:cNvPr id="5" name="Audio 4">
            <a:hlinkClick r:id="" action="ppaction://media"/>
            <a:extLst>
              <a:ext uri="{FF2B5EF4-FFF2-40B4-BE49-F238E27FC236}">
                <a16:creationId xmlns:a16="http://schemas.microsoft.com/office/drawing/2014/main" id="{BC3B901D-880A-47B9-8059-1AD33DC6B48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67980938"/>
      </p:ext>
    </p:extLst>
  </p:cSld>
  <p:clrMapOvr>
    <a:masterClrMapping/>
  </p:clrMapOvr>
  <mc:AlternateContent xmlns:mc="http://schemas.openxmlformats.org/markup-compatibility/2006">
    <mc:Choice xmlns:p14="http://schemas.microsoft.com/office/powerpoint/2010/main" Requires="p14">
      <p:transition spd="slow" p14:dur="2000" advTm="47969"/>
    </mc:Choice>
    <mc:Fallback>
      <p:transition spd="slow" advTm="47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C5A64-9BCD-44B2-8B6C-CC9811D92CAD}"/>
              </a:ext>
            </a:extLst>
          </p:cNvPr>
          <p:cNvSpPr>
            <a:spLocks noGrp="1"/>
          </p:cNvSpPr>
          <p:nvPr>
            <p:ph type="title"/>
          </p:nvPr>
        </p:nvSpPr>
        <p:spPr/>
        <p:txBody>
          <a:bodyPr/>
          <a:lstStyle/>
          <a:p>
            <a:r>
              <a:rPr lang="en-US" dirty="0"/>
              <a:t>Final Conclusions and Recommendations</a:t>
            </a:r>
          </a:p>
        </p:txBody>
      </p:sp>
      <p:sp>
        <p:nvSpPr>
          <p:cNvPr id="3" name="Content Placeholder 2">
            <a:extLst>
              <a:ext uri="{FF2B5EF4-FFF2-40B4-BE49-F238E27FC236}">
                <a16:creationId xmlns:a16="http://schemas.microsoft.com/office/drawing/2014/main" id="{6490826B-8EB4-48E3-BAAB-539DF34C57BF}"/>
              </a:ext>
            </a:extLst>
          </p:cNvPr>
          <p:cNvSpPr>
            <a:spLocks noGrp="1"/>
          </p:cNvSpPr>
          <p:nvPr>
            <p:ph idx="1"/>
          </p:nvPr>
        </p:nvSpPr>
        <p:spPr/>
        <p:txBody>
          <a:bodyPr>
            <a:normAutofit fontScale="92500" lnSpcReduction="10000"/>
          </a:bodyPr>
          <a:lstStyle/>
          <a:p>
            <a:pPr lvl="0"/>
            <a:r>
              <a:rPr lang="en-US" dirty="0"/>
              <a:t>Generally, more data overall as well was more complete data.</a:t>
            </a:r>
          </a:p>
          <a:p>
            <a:pPr lvl="0"/>
            <a:r>
              <a:rPr lang="en-US" dirty="0"/>
              <a:t>Higher quantity more complete/rich income data, perhaps with locations, education, </a:t>
            </a:r>
            <a:r>
              <a:rPr lang="en-US" dirty="0" err="1"/>
              <a:t>etc</a:t>
            </a:r>
            <a:r>
              <a:rPr lang="en-US" dirty="0"/>
              <a:t> and for more years.</a:t>
            </a:r>
          </a:p>
          <a:p>
            <a:pPr lvl="0"/>
            <a:r>
              <a:rPr lang="en-US" dirty="0"/>
              <a:t>Data on the actual amount spent on rent, or actual rent expenditure, ideally in a dataset that includes geographical information, properties of dwelling, duration of stay, </a:t>
            </a:r>
            <a:r>
              <a:rPr lang="en-US" dirty="0" err="1"/>
              <a:t>etc</a:t>
            </a:r>
            <a:r>
              <a:rPr lang="en-US" dirty="0"/>
              <a:t> along with changes seen in the above characteristics. This was the key missing piece that was needed and could not be located and loaded to be properly used for analysis.</a:t>
            </a:r>
          </a:p>
          <a:p>
            <a:pPr lvl="0"/>
            <a:r>
              <a:rPr lang="en-US" dirty="0"/>
              <a:t>Geographical data to better understand, identify and visualize areas as location is one of the biggest factors in housing prices.</a:t>
            </a:r>
          </a:p>
          <a:p>
            <a:pPr lvl="0"/>
            <a:r>
              <a:rPr lang="en-US" dirty="0"/>
              <a:t>Generally, more practice with </a:t>
            </a:r>
            <a:r>
              <a:rPr lang="en-US" dirty="0" err="1"/>
              <a:t>Geopandas</a:t>
            </a:r>
            <a:r>
              <a:rPr lang="en-US" dirty="0"/>
              <a:t> and forecasting to help all the above.</a:t>
            </a:r>
          </a:p>
          <a:p>
            <a:endParaRPr lang="en-US" dirty="0"/>
          </a:p>
        </p:txBody>
      </p:sp>
      <p:pic>
        <p:nvPicPr>
          <p:cNvPr id="5" name="Audio 4">
            <a:hlinkClick r:id="" action="ppaction://media"/>
            <a:extLst>
              <a:ext uri="{FF2B5EF4-FFF2-40B4-BE49-F238E27FC236}">
                <a16:creationId xmlns:a16="http://schemas.microsoft.com/office/drawing/2014/main" id="{67EDDD82-D3F2-4CA4-BDC0-C4731530093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18055453"/>
      </p:ext>
    </p:extLst>
  </p:cSld>
  <p:clrMapOvr>
    <a:masterClrMapping/>
  </p:clrMapOvr>
  <mc:AlternateContent xmlns:mc="http://schemas.openxmlformats.org/markup-compatibility/2006">
    <mc:Choice xmlns:p14="http://schemas.microsoft.com/office/powerpoint/2010/main" Requires="p14">
      <p:transition spd="slow" p14:dur="2000" advTm="67652"/>
    </mc:Choice>
    <mc:Fallback>
      <p:transition spd="slow" advTm="67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C5A64-9BCD-44B2-8B6C-CC9811D92CAD}"/>
              </a:ext>
            </a:extLst>
          </p:cNvPr>
          <p:cNvSpPr>
            <a:spLocks noGrp="1"/>
          </p:cNvSpPr>
          <p:nvPr>
            <p:ph type="title"/>
          </p:nvPr>
        </p:nvSpPr>
        <p:spPr/>
        <p:txBody>
          <a:bodyPr/>
          <a:lstStyle/>
          <a:p>
            <a:r>
              <a:rPr lang="en-US" dirty="0"/>
              <a:t>Final Conclusions and Recommendations</a:t>
            </a:r>
          </a:p>
        </p:txBody>
      </p:sp>
      <p:sp>
        <p:nvSpPr>
          <p:cNvPr id="3" name="Content Placeholder 2">
            <a:extLst>
              <a:ext uri="{FF2B5EF4-FFF2-40B4-BE49-F238E27FC236}">
                <a16:creationId xmlns:a16="http://schemas.microsoft.com/office/drawing/2014/main" id="{6490826B-8EB4-48E3-BAAB-539DF34C57BF}"/>
              </a:ext>
            </a:extLst>
          </p:cNvPr>
          <p:cNvSpPr>
            <a:spLocks noGrp="1"/>
          </p:cNvSpPr>
          <p:nvPr>
            <p:ph idx="1"/>
          </p:nvPr>
        </p:nvSpPr>
        <p:spPr/>
        <p:txBody>
          <a:bodyPr/>
          <a:lstStyle/>
          <a:p>
            <a:r>
              <a:rPr lang="en-US" dirty="0"/>
              <a:t>Although the original research question was changed along the way and the final model was not particularly useful and although the final product was not ideal or what was expected </a:t>
            </a:r>
            <a:r>
              <a:rPr lang="en-US" b="1" dirty="0"/>
              <a:t>a lot </a:t>
            </a:r>
            <a:r>
              <a:rPr lang="en-US" dirty="0"/>
              <a:t>was learned! The above project was a unique and very rich learning experience! It encompassed a complete data analysis project from the very beginning to very end along with all the challenges that come with it.</a:t>
            </a:r>
          </a:p>
          <a:p>
            <a:pPr marL="0" indent="0">
              <a:buNone/>
            </a:pPr>
            <a:endParaRPr lang="en-US" dirty="0"/>
          </a:p>
        </p:txBody>
      </p:sp>
      <p:pic>
        <p:nvPicPr>
          <p:cNvPr id="5" name="Audio 4">
            <a:hlinkClick r:id="" action="ppaction://media"/>
            <a:extLst>
              <a:ext uri="{FF2B5EF4-FFF2-40B4-BE49-F238E27FC236}">
                <a16:creationId xmlns:a16="http://schemas.microsoft.com/office/drawing/2014/main" id="{F4F17100-B0C6-4983-9CBA-6E7C5997FD1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18153834"/>
      </p:ext>
    </p:extLst>
  </p:cSld>
  <p:clrMapOvr>
    <a:masterClrMapping/>
  </p:clrMapOvr>
  <mc:AlternateContent xmlns:mc="http://schemas.openxmlformats.org/markup-compatibility/2006">
    <mc:Choice xmlns:p14="http://schemas.microsoft.com/office/powerpoint/2010/main" Requires="p14">
      <p:transition spd="slow" p14:dur="2000" advTm="25438"/>
    </mc:Choice>
    <mc:Fallback>
      <p:transition spd="slow" advTm="254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94DB9-5C5E-4C97-830A-9382278FB553}"/>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AE10945C-530D-4484-A6B0-7DFFB83CAA38}"/>
              </a:ext>
            </a:extLst>
          </p:cNvPr>
          <p:cNvSpPr>
            <a:spLocks noGrp="1"/>
          </p:cNvSpPr>
          <p:nvPr>
            <p:ph idx="1"/>
          </p:nvPr>
        </p:nvSpPr>
        <p:spPr/>
        <p:txBody>
          <a:bodyPr/>
          <a:lstStyle/>
          <a:p>
            <a:r>
              <a:rPr lang="en-US" b="1" u="sng" dirty="0">
                <a:hlinkClick r:id="rId4"/>
              </a:rPr>
              <a:t>https://www150.statcan.gc.ca/t1/tbl1/en/tv.action?pid=1110023901&amp;pickMembers%5B0%5D=1.17&amp;pickMembers%5B1%5D=2.1&amp;pickMembers%5B2%5D=3.1&amp;pickMembers%5B3%5D=4.1</a:t>
            </a:r>
            <a:endParaRPr lang="en-US" dirty="0"/>
          </a:p>
          <a:p>
            <a:r>
              <a:rPr lang="en-US" b="1" u="sng" dirty="0">
                <a:hlinkClick r:id="rId5"/>
              </a:rPr>
              <a:t>https://www.inflation.eu/inflation-rates/canada/historic-inflation/cpi-inflation-canada.aspx</a:t>
            </a:r>
            <a:endParaRPr lang="en-US" dirty="0"/>
          </a:p>
          <a:p>
            <a:r>
              <a:rPr lang="en-US" b="1" u="sng" dirty="0">
                <a:hlinkClick r:id="rId6"/>
              </a:rPr>
              <a:t>https://www.ontario.ca/page/rent-increase-guideline</a:t>
            </a:r>
            <a:endParaRPr lang="en-US" dirty="0"/>
          </a:p>
          <a:p>
            <a:r>
              <a:rPr lang="en-US" b="1" u="sng" dirty="0">
                <a:hlinkClick r:id="rId7"/>
              </a:rPr>
              <a:t>https://www.torontorentals.com/blog/average-rent-in-toronto-since-2000#2008</a:t>
            </a:r>
            <a:endParaRPr lang="en-US" dirty="0"/>
          </a:p>
          <a:p>
            <a:r>
              <a:rPr lang="en-US" b="1" u="sng" dirty="0">
                <a:hlinkClick r:id="rId8"/>
              </a:rPr>
              <a:t>http://geopandas.org/io.html#reading-spatial-data</a:t>
            </a:r>
            <a:endParaRPr lang="en-US" dirty="0"/>
          </a:p>
        </p:txBody>
      </p:sp>
      <p:pic>
        <p:nvPicPr>
          <p:cNvPr id="6" name="Audio 5">
            <a:hlinkClick r:id="" action="ppaction://media"/>
            <a:extLst>
              <a:ext uri="{FF2B5EF4-FFF2-40B4-BE49-F238E27FC236}">
                <a16:creationId xmlns:a16="http://schemas.microsoft.com/office/drawing/2014/main" id="{5AD80660-E130-42EA-BA7B-FE143FBFF60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16898396"/>
      </p:ext>
    </p:extLst>
  </p:cSld>
  <p:clrMapOvr>
    <a:masterClrMapping/>
  </p:clrMapOvr>
  <mc:AlternateContent xmlns:mc="http://schemas.openxmlformats.org/markup-compatibility/2006">
    <mc:Choice xmlns:p14="http://schemas.microsoft.com/office/powerpoint/2010/main" Requires="p14">
      <p:transition spd="slow" p14:dur="2000" advTm="5002"/>
    </mc:Choice>
    <mc:Fallback>
      <p:transition spd="slow" advTm="5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C5CA5-EC2D-454A-965A-A076B420A80A}"/>
              </a:ext>
            </a:extLst>
          </p:cNvPr>
          <p:cNvSpPr>
            <a:spLocks noGrp="1"/>
          </p:cNvSpPr>
          <p:nvPr>
            <p:ph type="title"/>
          </p:nvPr>
        </p:nvSpPr>
        <p:spPr/>
        <p:txBody>
          <a:bodyPr/>
          <a:lstStyle/>
          <a:p>
            <a:r>
              <a:rPr lang="en-US" dirty="0"/>
              <a:t>Sprint 1-Data Collection and Cleaning</a:t>
            </a:r>
          </a:p>
        </p:txBody>
      </p:sp>
      <p:sp>
        <p:nvSpPr>
          <p:cNvPr id="3" name="Content Placeholder 2">
            <a:extLst>
              <a:ext uri="{FF2B5EF4-FFF2-40B4-BE49-F238E27FC236}">
                <a16:creationId xmlns:a16="http://schemas.microsoft.com/office/drawing/2014/main" id="{974F29A3-6E7C-468F-8429-188BD048D950}"/>
              </a:ext>
            </a:extLst>
          </p:cNvPr>
          <p:cNvSpPr>
            <a:spLocks noGrp="1"/>
          </p:cNvSpPr>
          <p:nvPr>
            <p:ph idx="1"/>
          </p:nvPr>
        </p:nvSpPr>
        <p:spPr/>
        <p:txBody>
          <a:bodyPr/>
          <a:lstStyle/>
          <a:p>
            <a:r>
              <a:rPr lang="en-US" dirty="0"/>
              <a:t>Toronto Income data from 2013-2017</a:t>
            </a:r>
          </a:p>
          <a:p>
            <a:r>
              <a:rPr lang="en-US" dirty="0"/>
              <a:t>Annual Inflation</a:t>
            </a:r>
          </a:p>
          <a:p>
            <a:r>
              <a:rPr lang="en-US" dirty="0"/>
              <a:t>Ontario rent increase guidelines</a:t>
            </a:r>
          </a:p>
          <a:p>
            <a:r>
              <a:rPr lang="en-US" dirty="0"/>
              <a:t>Historical Toronto Rental Data</a:t>
            </a:r>
          </a:p>
          <a:p>
            <a:endParaRPr lang="en-US" dirty="0"/>
          </a:p>
        </p:txBody>
      </p:sp>
      <p:pic>
        <p:nvPicPr>
          <p:cNvPr id="8" name="Audio 7">
            <a:hlinkClick r:id="" action="ppaction://media"/>
            <a:extLst>
              <a:ext uri="{FF2B5EF4-FFF2-40B4-BE49-F238E27FC236}">
                <a16:creationId xmlns:a16="http://schemas.microsoft.com/office/drawing/2014/main" id="{7B5DD6B5-4E42-4551-8633-6782F2A543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43854242"/>
      </p:ext>
    </p:extLst>
  </p:cSld>
  <p:clrMapOvr>
    <a:masterClrMapping/>
  </p:clrMapOvr>
  <mc:AlternateContent xmlns:mc="http://schemas.openxmlformats.org/markup-compatibility/2006">
    <mc:Choice xmlns:p14="http://schemas.microsoft.com/office/powerpoint/2010/main" Requires="p14">
      <p:transition spd="slow" p14:dur="2000" advTm="34319"/>
    </mc:Choice>
    <mc:Fallback>
      <p:transition spd="slow" advTm="34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58" name="Freeform: Shape 57">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60"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000">
                <a:solidFill>
                  <a:srgbClr val="EBEBEB"/>
                </a:solidFill>
              </a:rPr>
              <a:t>Sprint 1-Preliminary Exploration and Analysis</a:t>
            </a:r>
          </a:p>
        </p:txBody>
      </p:sp>
      <p:pic>
        <p:nvPicPr>
          <p:cNvPr id="4" name="Picture 3">
            <a:extLst>
              <a:ext uri="{FF2B5EF4-FFF2-40B4-BE49-F238E27FC236}">
                <a16:creationId xmlns:a16="http://schemas.microsoft.com/office/drawing/2014/main" id="{8BA847C2-B962-41C0-A978-3B6D0FD7EF78}"/>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194607" y="1261950"/>
            <a:ext cx="6391533" cy="4334100"/>
          </a:xfrm>
          <a:prstGeom prst="rect">
            <a:avLst/>
          </a:prstGeom>
          <a:noFill/>
        </p:spPr>
      </p:pic>
      <p:sp>
        <p:nvSpPr>
          <p:cNvPr id="62" name="Rectangle 61">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4" name="Oval 6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6" name="Oval 65">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r>
              <a:rPr lang="en-US" dirty="0">
                <a:solidFill>
                  <a:srgbClr val="FFFFFF"/>
                </a:solidFill>
              </a:rPr>
              <a:t>Generally the rent increase is always larger than inflation although there have been a few occasions where it was smaller.</a:t>
            </a:r>
          </a:p>
          <a:p>
            <a:endParaRPr lang="en-US" dirty="0">
              <a:solidFill>
                <a:srgbClr val="FFFFFF"/>
              </a:solidFill>
            </a:endParaRPr>
          </a:p>
        </p:txBody>
      </p:sp>
      <p:sp>
        <p:nvSpPr>
          <p:cNvPr id="68"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8" name="Audio 7">
            <a:hlinkClick r:id="" action="ppaction://media"/>
            <a:extLst>
              <a:ext uri="{FF2B5EF4-FFF2-40B4-BE49-F238E27FC236}">
                <a16:creationId xmlns:a16="http://schemas.microsoft.com/office/drawing/2014/main" id="{9D7AD6C6-31A0-441C-9BE4-CDAE6661577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460601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8718"/>
    </mc:Choice>
    <mc:Fallback>
      <p:transition spd="slow" advTm="18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2956" x="6108700" y="2065338"/>
          <p14:tracePt t="12979" x="6108700" y="2052638"/>
          <p14:tracePt t="12999" x="6134100" y="2052638"/>
          <p14:tracePt t="13021" x="6146800" y="2052638"/>
          <p14:tracePt t="13031" x="6157913" y="2052638"/>
          <p14:tracePt t="13034" x="6170613" y="2065338"/>
          <p14:tracePt t="13055" x="6183313" y="2078038"/>
          <p14:tracePt t="13065" x="6183313" y="2089150"/>
          <p14:tracePt t="13075" x="6208713" y="2089150"/>
          <p14:tracePt t="13080" x="6208713" y="2101850"/>
          <p14:tracePt t="13091" x="6221413" y="2139950"/>
          <p14:tracePt t="13101" x="6234113" y="2139950"/>
          <p14:tracePt t="13104" x="6246813" y="2152650"/>
          <p14:tracePt t="13121" x="6246813" y="2165350"/>
          <p14:tracePt t="13131" x="6270625" y="2178050"/>
          <p14:tracePt t="13140" x="6283325" y="2214563"/>
          <p14:tracePt t="13147" x="6308725" y="2227263"/>
          <p14:tracePt t="13157" x="6308725" y="2239963"/>
          <p14:tracePt t="13160" x="6346825" y="2265363"/>
          <p14:tracePt t="13171" x="6370638" y="2303463"/>
          <p14:tracePt t="13181" x="6383338" y="2365375"/>
          <p14:tracePt t="13186" x="6396038" y="2378075"/>
          <p14:tracePt t="13197" x="6421438" y="2427288"/>
          <p14:tracePt t="13201" x="6434138" y="2452688"/>
          <p14:tracePt t="13211" x="6446838" y="2503488"/>
          <p14:tracePt t="13220" x="6472238" y="2540000"/>
          <p14:tracePt t="13226" x="6472238" y="2552700"/>
          <p14:tracePt t="13237" x="6472238" y="2578100"/>
          <p14:tracePt t="13242" x="6483350" y="2590800"/>
          <p14:tracePt t="13252" x="6496050" y="2603500"/>
          <p14:tracePt t="13266" x="6508750" y="2640013"/>
          <p14:tracePt t="13277" x="6521450" y="2640013"/>
          <p14:tracePt t="13282" x="6521450" y="2652713"/>
          <p14:tracePt t="13293" x="6521450" y="2665413"/>
          <p14:tracePt t="13303" x="6546850" y="2678113"/>
          <p14:tracePt t="13306" x="6546850" y="2703513"/>
          <p14:tracePt t="13323" x="6559550" y="2728913"/>
          <p14:tracePt t="13332" x="6572250" y="2740025"/>
          <p14:tracePt t="13342" x="6584950" y="2765425"/>
          <p14:tracePt t="13352" x="6596063" y="2765425"/>
          <p14:tracePt t="13356" x="6596063" y="2778125"/>
          <p14:tracePt t="13368" x="6596063" y="2790825"/>
          <p14:tracePt t="13383" x="6596063" y="2803525"/>
          <p14:tracePt t="13393" x="6608763" y="2816225"/>
          <p14:tracePt t="13413" x="6621463" y="2828925"/>
          <p14:tracePt t="13423" x="6634163" y="2852738"/>
          <p14:tracePt t="13439" x="6646863" y="2865438"/>
          <p14:tracePt t="13442" x="6659563" y="2878138"/>
          <p14:tracePt t="13452" x="6672263" y="2890838"/>
          <p14:tracePt t="13468" x="6684963" y="2903538"/>
          <p14:tracePt t="13479" x="6696075" y="2916238"/>
          <p14:tracePt t="13484" x="6708775" y="2916238"/>
          <p14:tracePt t="13494" x="6708775" y="2928938"/>
          <p14:tracePt t="13504" x="6746875" y="2928938"/>
          <p14:tracePt t="13508" x="6759575" y="2941638"/>
          <p14:tracePt t="13518" x="6784975" y="2941638"/>
          <p14:tracePt t="13524" x="6808788" y="2952750"/>
          <p14:tracePt t="13535" x="6821488" y="2965450"/>
          <p14:tracePt t="13545" x="6859588" y="2978150"/>
          <p14:tracePt t="13549" x="6872288" y="3003550"/>
          <p14:tracePt t="13558" x="6897688" y="3003550"/>
          <p14:tracePt t="13565" x="6959600" y="3028950"/>
          <p14:tracePt t="13575" x="6972300" y="3028950"/>
          <p14:tracePt t="13584" x="7010400" y="3054350"/>
          <p14:tracePt t="13595" x="7021513" y="3054350"/>
          <p14:tracePt t="13605" x="7034213" y="3065463"/>
          <p14:tracePt t="13615" x="7046913" y="3065463"/>
          <p14:tracePt t="13625" x="7072313" y="3065463"/>
          <p14:tracePt t="13630" x="7097713" y="3078163"/>
          <p14:tracePt t="13645" x="7110413" y="3078163"/>
          <p14:tracePt t="13655" x="7134225" y="3090863"/>
          <p14:tracePt t="13664" x="7172325" y="3090863"/>
          <p14:tracePt t="13670" x="7185025" y="3090863"/>
          <p14:tracePt t="13680" x="7223125" y="3090863"/>
          <p14:tracePt t="13684" x="7259638" y="3090863"/>
          <p14:tracePt t="13695" x="7272338" y="3090863"/>
          <p14:tracePt t="13707" x="7297738" y="3078163"/>
          <p14:tracePt t="13711" x="7310438" y="3065463"/>
          <p14:tracePt t="13721" x="7323138" y="3065463"/>
          <p14:tracePt t="13726" x="7335838" y="3041650"/>
          <p14:tracePt t="13737" x="7348538" y="3016250"/>
          <p14:tracePt t="13747" x="7372350" y="3003550"/>
          <p14:tracePt t="13750" x="7385050" y="2990850"/>
          <p14:tracePt t="13761" x="7410450" y="2965450"/>
          <p14:tracePt t="13766" x="7410450" y="2952750"/>
          <p14:tracePt t="13777" x="7423150" y="2941638"/>
          <p14:tracePt t="13786" x="7435850" y="2916238"/>
          <p14:tracePt t="13791" x="7448550" y="2916238"/>
          <p14:tracePt t="13801" x="7485063" y="2903538"/>
          <p14:tracePt t="13806" x="7497763" y="2903538"/>
          <p14:tracePt t="13817" x="7535863" y="2878138"/>
          <p14:tracePt t="13826" x="7561263" y="2878138"/>
          <p14:tracePt t="13833" x="7585075" y="2878138"/>
          <p14:tracePt t="13843" x="7597775" y="2878138"/>
          <p14:tracePt t="13846" x="7623175" y="2878138"/>
          <p14:tracePt t="13857" x="7635875" y="2878138"/>
          <p14:tracePt t="13867" x="7685088" y="2878138"/>
          <p14:tracePt t="13872" x="7710488" y="2878138"/>
          <p14:tracePt t="13883" x="7735888" y="2890838"/>
          <p14:tracePt t="13886" x="7785100" y="2928938"/>
          <p14:tracePt t="13896" x="7848600" y="2978150"/>
          <p14:tracePt t="13907" x="7999413" y="3116263"/>
          <p14:tracePt t="13913" x="8010525" y="3128963"/>
          <p14:tracePt t="13923" x="8110538" y="3228975"/>
          <p14:tracePt t="13926" x="8174038" y="3341688"/>
          <p14:tracePt t="13939" x="8248650" y="3429000"/>
          <p14:tracePt t="13949" x="8386763" y="3641725"/>
          <p14:tracePt t="13952" x="8412163" y="3703638"/>
          <p14:tracePt t="13963" x="8512175" y="3841750"/>
          <p14:tracePt t="13968" x="8599488" y="3967163"/>
          <p14:tracePt t="13979" x="8650288" y="4054475"/>
          <p14:tracePt t="13989" x="8712200" y="4129088"/>
          <p14:tracePt t="13992" x="8724900" y="4154488"/>
          <p14:tracePt t="14003" x="8737600" y="4192588"/>
          <p14:tracePt t="14049" x="8750300" y="4192588"/>
          <p14:tracePt t="14059" x="8750300" y="4141788"/>
          <p14:tracePt t="14068" x="8786813" y="4092575"/>
          <p14:tracePt t="14074" x="8799513" y="4054475"/>
          <p14:tracePt t="14084" x="8812213" y="3992563"/>
          <p14:tracePt t="14089" x="8824913" y="3941763"/>
          <p14:tracePt t="14099" x="8863013" y="3867150"/>
          <p14:tracePt t="14109" x="8886825" y="3792538"/>
          <p14:tracePt t="14116" x="8886825" y="3767138"/>
          <p14:tracePt t="14125" x="8912225" y="3716338"/>
          <p14:tracePt t="14128" x="8950325" y="3641725"/>
          <p14:tracePt t="14139" x="8999538" y="3603625"/>
          <p14:tracePt t="14149" x="9050338" y="3529013"/>
          <p14:tracePt t="14155" x="9063038" y="3529013"/>
          <p14:tracePt t="14166" x="9099550" y="3503613"/>
          <p14:tracePt t="14170" x="9175750" y="3454400"/>
          <p14:tracePt t="14180" x="9250363" y="3416300"/>
          <p14:tracePt t="14191" x="9324975" y="3403600"/>
          <p14:tracePt t="14195" x="9363075" y="3390900"/>
          <p14:tracePt t="14204" x="9388475" y="3390900"/>
          <p14:tracePt t="14210" x="9424988" y="3390900"/>
          <p14:tracePt t="14220" x="9450388" y="3390900"/>
          <p14:tracePt t="14230" x="9488488" y="3390900"/>
          <p14:tracePt t="14234" x="9501188" y="3390900"/>
          <p14:tracePt t="14244" x="9525000" y="3390900"/>
          <p14:tracePt t="14250" x="9550400" y="3390900"/>
          <p14:tracePt t="14261" x="9575800" y="3390900"/>
          <p14:tracePt t="14271" x="9613900" y="3403600"/>
          <p14:tracePt t="14274" x="9637713" y="3429000"/>
          <p14:tracePt t="14286" x="9688513" y="3467100"/>
          <p14:tracePt t="14290" x="9726613" y="3503613"/>
          <p14:tracePt t="14301" x="9801225" y="3567113"/>
          <p14:tracePt t="14310" x="9913938" y="3679825"/>
          <p14:tracePt t="14316" x="9939338" y="3692525"/>
          <p14:tracePt t="14327" x="10013950" y="3779838"/>
          <p14:tracePt t="14330" x="10064750" y="3803650"/>
          <p14:tracePt t="14341" x="10139363" y="3867150"/>
          <p14:tracePt t="14351" x="10252075" y="3954463"/>
          <p14:tracePt t="14367" x="10313988" y="3992563"/>
          <p14:tracePt t="14370" x="10352088" y="4029075"/>
          <p14:tracePt t="14381" x="10414000" y="4079875"/>
          <p14:tracePt t="14391" x="10502900" y="4117975"/>
          <p14:tracePt t="14397" x="10526713" y="4117975"/>
          <p14:tracePt t="14407" x="10552113" y="4129088"/>
          <p14:tracePt t="14413" x="10577513" y="4129088"/>
          <p14:tracePt t="14422" x="10590213" y="4129088"/>
          <p14:tracePt t="14432" x="10602913" y="4129088"/>
          <p14:tracePt t="14436" x="10614025" y="4129088"/>
          <p14:tracePt t="14446" x="10639425" y="4129088"/>
          <p14:tracePt t="14453" x="10652125" y="4129088"/>
          <p14:tracePt t="14467" x="10664825" y="4129088"/>
          <p14:tracePt t="14472" x="10690225" y="4129088"/>
          <p14:tracePt t="14487" x="10702925" y="4129088"/>
          <p14:tracePt t="14497" x="10726738" y="4129088"/>
          <p14:tracePt t="14507" x="10739438" y="4129088"/>
          <p14:tracePt t="14513" x="10764838" y="4105275"/>
          <p14:tracePt t="14518" x="10777538" y="4105275"/>
          <p14:tracePt t="14528" x="10790238" y="4092575"/>
          <p14:tracePt t="14532" x="10815638" y="4079875"/>
          <p14:tracePt t="14543" x="10828338" y="4054475"/>
          <p14:tracePt t="14552" x="10839450" y="4054475"/>
          <p14:tracePt t="14558" x="10839450" y="4041775"/>
          <p14:tracePt t="14569" x="10864850" y="4017963"/>
          <p14:tracePt t="14582" x="10877550" y="4005263"/>
          <p14:tracePt t="14593" x="10877550" y="3992563"/>
          <p14:tracePt t="14599" x="10877550" y="3979863"/>
          <p14:tracePt t="14613" x="10877550" y="3954463"/>
          <p14:tracePt t="14635" x="10877550" y="3941763"/>
          <p14:tracePt t="14649" x="10877550" y="3929063"/>
          <p14:tracePt t="14729" x="10890250" y="3916363"/>
          <p14:tracePt t="14734" x="10890250" y="3905250"/>
          <p14:tracePt t="14755" x="10890250" y="3879850"/>
          <p14:tracePt t="14781" x="10890250" y="3867150"/>
          <p14:tracePt t="14785" x="0" y="0"/>
        </p14:tracePtLst>
        <p14:tracePtLst>
          <p14:tracePt t="16870" x="8148638" y="4105275"/>
          <p14:tracePt t="16889" x="8135938" y="4105275"/>
          <p14:tracePt t="16909" x="8148638" y="4117975"/>
          <p14:tracePt t="16913" x="8161338" y="4129088"/>
          <p14:tracePt t="16923" x="8174038" y="4141788"/>
          <p14:tracePt t="16932" x="8199438" y="4154488"/>
          <p14:tracePt t="16955" x="8223250" y="4167188"/>
          <p14:tracePt t="16965" x="8235950" y="4167188"/>
          <p14:tracePt t="16974" x="8261350" y="4179888"/>
          <p14:tracePt t="16978" x="8274050" y="4192588"/>
          <p14:tracePt t="16988" x="8335963" y="4217988"/>
          <p14:tracePt t="16994" x="8361363" y="4217988"/>
          <p14:tracePt t="17005" x="8399463" y="4217988"/>
          <p14:tracePt t="17015" x="8448675" y="4241800"/>
          <p14:tracePt t="17019" x="8461375" y="4254500"/>
          <p14:tracePt t="17029" x="8499475" y="4254500"/>
          <p14:tracePt t="17034" x="8537575" y="4254500"/>
          <p14:tracePt t="17045" x="8586788" y="4267200"/>
          <p14:tracePt t="17055" x="8624888" y="4267200"/>
          <p14:tracePt t="17060" x="8637588" y="4267200"/>
          <p14:tracePt t="17071" x="8661400" y="4267200"/>
          <p14:tracePt t="17074" x="8686800" y="4279900"/>
          <p14:tracePt t="17084" x="8699500" y="4279900"/>
          <p14:tracePt t="17095" x="8724900" y="4279900"/>
          <p14:tracePt t="17105" x="8737600" y="4292600"/>
          <p14:tracePt t="17114" x="8750300" y="4292600"/>
          <p14:tracePt t="17134" x="8774113" y="4305300"/>
          <p14:tracePt t="17145" x="8799513" y="4318000"/>
          <p14:tracePt t="17165" x="8824913" y="4318000"/>
          <p14:tracePt t="17180" x="8850313" y="4341813"/>
          <p14:tracePt t="17191" x="8863013" y="4354513"/>
          <p14:tracePt t="17196" x="8886825" y="4379913"/>
          <p14:tracePt t="17216" x="8924925" y="4405313"/>
          <p14:tracePt t="17220" x="8937625" y="4405313"/>
          <p14:tracePt t="17231" x="8975725" y="4418013"/>
          <p14:tracePt t="17236" x="8975725" y="4430713"/>
          <p14:tracePt t="17247" x="8986838" y="4430713"/>
          <p14:tracePt t="17256" x="9024938" y="4454525"/>
          <p14:tracePt t="17260" x="9037638" y="4467225"/>
          <p14:tracePt t="17270" x="9063038" y="4479925"/>
          <p14:tracePt t="17277" x="9075738" y="4492625"/>
          <p14:tracePt t="17286" x="9112250" y="4505325"/>
          <p14:tracePt t="17296" x="9137650" y="4518025"/>
          <p14:tracePt t="17302" x="9150350" y="4518025"/>
          <p14:tracePt t="17312" x="9175750" y="4543425"/>
          <p14:tracePt t="17316" x="9188450" y="4543425"/>
          <p14:tracePt t="17326" x="9199563" y="4554538"/>
          <p14:tracePt t="17336" x="9237663" y="4567238"/>
          <p14:tracePt t="17347" x="9250363" y="4567238"/>
          <p14:tracePt t="17357" x="9263063" y="4579938"/>
          <p14:tracePt t="17367" x="9275763" y="4579938"/>
          <p14:tracePt t="17377" x="9301163" y="4579938"/>
          <p14:tracePt t="17397" x="9312275" y="4579938"/>
          <p14:tracePt t="17419" x="9337675" y="4579938"/>
          <p14:tracePt t="17432" x="9337675" y="4592638"/>
          <p14:tracePt t="17458" x="9350375" y="4592638"/>
          <p14:tracePt t="17468" x="9375775" y="4592638"/>
          <p14:tracePt t="17498" x="9388475" y="4592638"/>
          <p14:tracePt t="17518" x="9401175" y="4592638"/>
          <p14:tracePt t="17529" x="9413875" y="4592638"/>
          <p14:tracePt t="17544" x="9424988" y="4592638"/>
          <p14:tracePt t="17554" x="9437688" y="4592638"/>
          <p14:tracePt t="17558" x="9450388" y="4592638"/>
          <p14:tracePt t="17578" x="9488488" y="4592638"/>
          <p14:tracePt t="17588" x="9501188" y="4592638"/>
          <p14:tracePt t="17594" x="9513888" y="4592638"/>
          <p14:tracePt t="17599" x="9525000" y="4592638"/>
          <p14:tracePt t="17619" x="9550400" y="4579938"/>
          <p14:tracePt t="17624" x="9563100" y="4579938"/>
          <p14:tracePt t="17634" x="9575800" y="4567238"/>
          <p14:tracePt t="17640" x="9588500" y="4567238"/>
          <p14:tracePt t="17651" x="9613900" y="4567238"/>
          <p14:tracePt t="17660" x="9650413" y="4567238"/>
          <p14:tracePt t="17670" x="9663113" y="4567238"/>
          <p14:tracePt t="17675" x="9675813" y="4543425"/>
          <p14:tracePt t="17705" x="9688513" y="4543425"/>
          <p14:tracePt t="17715" x="9701213" y="4543425"/>
          <p14:tracePt t="17734" x="9713913" y="4543425"/>
          <p14:tracePt t="17903" x="9726613" y="4530725"/>
          <p14:tracePt t="17937" x="0" y="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8" name="Freeform: Shape 27">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0"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000">
                <a:solidFill>
                  <a:srgbClr val="EBEBEB"/>
                </a:solidFill>
              </a:rPr>
              <a:t>Sprint 1-Preliminary Exploration and Analysis</a:t>
            </a:r>
          </a:p>
        </p:txBody>
      </p:sp>
      <p:pic>
        <p:nvPicPr>
          <p:cNvPr id="12" name="Picture 11">
            <a:extLst>
              <a:ext uri="{FF2B5EF4-FFF2-40B4-BE49-F238E27FC236}">
                <a16:creationId xmlns:a16="http://schemas.microsoft.com/office/drawing/2014/main" id="{C3541DC7-6A8A-4593-9155-7F015C1557D0}"/>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194607" y="1284132"/>
            <a:ext cx="6391533" cy="4289735"/>
          </a:xfrm>
          <a:prstGeom prst="rect">
            <a:avLst/>
          </a:prstGeom>
          <a:noFill/>
        </p:spPr>
      </p:pic>
      <p:sp>
        <p:nvSpPr>
          <p:cNvPr id="32" name="Rectangle 31">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r>
              <a:rPr lang="en-US">
                <a:solidFill>
                  <a:srgbClr val="FFFFFF"/>
                </a:solidFill>
              </a:rPr>
              <a:t>A better visualization of the gap in the rental increase guidelines vs the Inflation rate is displayed by plotting the difference, Guideline-Inflation rate.</a:t>
            </a:r>
          </a:p>
          <a:p>
            <a:r>
              <a:rPr lang="en-US">
                <a:solidFill>
                  <a:srgbClr val="FFFFFF"/>
                </a:solidFill>
              </a:rPr>
              <a:t>We can better see that the rental guideline rate is usually higher, and occasionally lower or equal to the inflation rate.</a:t>
            </a:r>
          </a:p>
          <a:p>
            <a:endParaRPr lang="en-US" dirty="0">
              <a:solidFill>
                <a:srgbClr val="FFFFFF"/>
              </a:solidFill>
            </a:endParaRPr>
          </a:p>
        </p:txBody>
      </p:sp>
      <p:sp>
        <p:nvSpPr>
          <p:cNvPr id="38"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8" name="Audio 7">
            <a:hlinkClick r:id="" action="ppaction://media"/>
            <a:extLst>
              <a:ext uri="{FF2B5EF4-FFF2-40B4-BE49-F238E27FC236}">
                <a16:creationId xmlns:a16="http://schemas.microsoft.com/office/drawing/2014/main" id="{069CDA7E-9D0F-4E7D-8F3A-72696B7711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915153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8969"/>
    </mc:Choice>
    <mc:Fallback>
      <p:transition spd="slow" advTm="18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0735" x="6708775" y="2214563"/>
          <p14:tracePt t="10895" x="6708775" y="2201863"/>
          <p14:tracePt t="10916" x="6759575" y="2227263"/>
          <p14:tracePt t="10925" x="6784975" y="2227263"/>
          <p14:tracePt t="10931" x="6797675" y="2239963"/>
          <p14:tracePt t="10935" x="6834188" y="2265363"/>
          <p14:tracePt t="10945" x="6872288" y="2278063"/>
          <p14:tracePt t="10955" x="6921500" y="2314575"/>
          <p14:tracePt t="10961" x="6946900" y="2327275"/>
          <p14:tracePt t="10971" x="6972300" y="2352675"/>
          <p14:tracePt t="10975" x="7021513" y="2365375"/>
          <p14:tracePt t="10995" x="7046913" y="2390775"/>
          <p14:tracePt t="11001" x="7072313" y="2390775"/>
          <p14:tracePt t="11011" x="7072313" y="2403475"/>
          <p14:tracePt t="11015" x="7085013" y="2414588"/>
          <p14:tracePt t="11026" x="7097713" y="2427288"/>
          <p14:tracePt t="11035" x="7146925" y="2452688"/>
          <p14:tracePt t="11048" x="7159625" y="2452688"/>
          <p14:tracePt t="11051" x="7172325" y="2478088"/>
          <p14:tracePt t="11058" x="7197725" y="2478088"/>
          <p14:tracePt t="11068" x="7210425" y="2490788"/>
          <p14:tracePt t="11077" x="7223125" y="2516188"/>
          <p14:tracePt t="11097" x="7246938" y="2516188"/>
          <p14:tracePt t="11188" x="7259638" y="2516188"/>
          <p14:tracePt t="11198" x="7272338" y="2516188"/>
          <p14:tracePt t="11204" x="7285038" y="2516188"/>
          <p14:tracePt t="11213" x="7310438" y="2516188"/>
          <p14:tracePt t="11217" x="7335838" y="2516188"/>
          <p14:tracePt t="11227" x="7385050" y="2516188"/>
          <p14:tracePt t="11237" x="7523163" y="2527300"/>
          <p14:tracePt t="11244" x="7548563" y="2540000"/>
          <p14:tracePt t="11253" x="7661275" y="2552700"/>
          <p14:tracePt t="11257" x="7761288" y="2552700"/>
          <p14:tracePt t="11268" x="7910513" y="2552700"/>
          <p14:tracePt t="11279" x="8123238" y="2578100"/>
          <p14:tracePt t="11283" x="8174038" y="2578100"/>
          <p14:tracePt t="11293" x="8248650" y="2590800"/>
          <p14:tracePt t="11299" x="8335963" y="2590800"/>
          <p14:tracePt t="11310" x="8399463" y="2616200"/>
          <p14:tracePt t="11319" x="8524875" y="2640013"/>
          <p14:tracePt t="11323" x="8537575" y="2640013"/>
          <p14:tracePt t="11333" x="8599488" y="2652713"/>
          <p14:tracePt t="11339" x="8661400" y="2652713"/>
          <p14:tracePt t="11353" x="8712200" y="2678113"/>
          <p14:tracePt t="11360" x="8750300" y="2690813"/>
          <p14:tracePt t="11363" x="8774113" y="2716213"/>
          <p14:tracePt t="11373" x="8812213" y="2716213"/>
          <p14:tracePt t="11379" x="8874125" y="2740025"/>
          <p14:tracePt t="11390" x="8912225" y="2752725"/>
          <p14:tracePt t="11400" x="9024938" y="2790825"/>
          <p14:tracePt t="11405" x="9050338" y="2790825"/>
          <p14:tracePt t="11415" x="9088438" y="2803525"/>
          <p14:tracePt t="11419" x="9112250" y="2803525"/>
          <p14:tracePt t="11430" x="9163050" y="2816225"/>
          <p14:tracePt t="11439" x="9199563" y="2816225"/>
          <p14:tracePt t="11445" x="9212263" y="2816225"/>
          <p14:tracePt t="11455" x="9237663" y="2828925"/>
          <p14:tracePt t="11460" x="9263063" y="2828925"/>
          <p14:tracePt t="11469" x="9301163" y="2840038"/>
          <p14:tracePt t="11479" x="9350375" y="2840038"/>
          <p14:tracePt t="11485" x="9363075" y="2840038"/>
          <p14:tracePt t="11495" x="9388475" y="2840038"/>
          <p14:tracePt t="11501" x="9437688" y="2852738"/>
          <p14:tracePt t="11511" x="9488488" y="2852738"/>
          <p14:tracePt t="11522" x="9550400" y="2865438"/>
          <p14:tracePt t="11526" x="9575800" y="2865438"/>
          <p14:tracePt t="11536" x="9613900" y="2878138"/>
          <p14:tracePt t="11542" x="9675813" y="2878138"/>
          <p14:tracePt t="11551" x="9713913" y="2878138"/>
          <p14:tracePt t="11562" x="9775825" y="2878138"/>
          <p14:tracePt t="11576" x="9826625" y="2878138"/>
          <p14:tracePt t="11581" x="9863138" y="2878138"/>
          <p14:tracePt t="11592" x="9888538" y="2878138"/>
          <p14:tracePt t="11602" x="9975850" y="2890838"/>
          <p14:tracePt t="11605" x="10013950" y="2890838"/>
          <p14:tracePt t="11617" x="10064750" y="2903538"/>
          <p14:tracePt t="11621" x="10139363" y="2916238"/>
          <p14:tracePt t="11631" x="10201275" y="2916238"/>
          <p14:tracePt t="11642" x="10326688" y="2928938"/>
          <p14:tracePt t="11647" x="10352088" y="2928938"/>
          <p14:tracePt t="11661" x="10464800" y="2941638"/>
          <p14:tracePt t="11671" x="10526713" y="2941638"/>
          <p14:tracePt t="11681" x="10639425" y="2952750"/>
          <p14:tracePt t="11687" x="10652125" y="2952750"/>
          <p14:tracePt t="11697" x="10702925" y="2952750"/>
          <p14:tracePt t="11701" x="10739438" y="2952750"/>
          <p14:tracePt t="11711" x="10790238" y="2952750"/>
          <p14:tracePt t="11722" x="10864850" y="2952750"/>
          <p14:tracePt t="11727" x="10877550" y="2952750"/>
          <p14:tracePt t="11737" x="10902950" y="2952750"/>
          <p14:tracePt t="11743" x="10915650" y="2952750"/>
          <p14:tracePt t="11753" x="10939463" y="2952750"/>
          <p14:tracePt t="11764" x="10964863" y="2952750"/>
          <p14:tracePt t="11777" x="10977563" y="2952750"/>
          <p14:tracePt t="11970" x="11002963" y="2965450"/>
          <p14:tracePt t="11986" x="11028363" y="2965450"/>
          <p14:tracePt t="11995" x="11041063" y="2965450"/>
          <p14:tracePt t="12005" x="11064875" y="2965450"/>
          <p14:tracePt t="12009" x="11077575" y="2965450"/>
          <p14:tracePt t="12019" x="11102975" y="2965450"/>
          <p14:tracePt t="12026" x="11115675" y="2978150"/>
          <p14:tracePt t="12036" x="11128375" y="2978150"/>
          <p14:tracePt t="12046" x="11141075" y="2978150"/>
          <p14:tracePt t="12049" x="11153775" y="2978150"/>
          <p14:tracePt t="12066" x="11177588" y="3003550"/>
          <p14:tracePt t="12092" x="11190288" y="3003550"/>
          <p14:tracePt t="12106" x="11202988" y="3003550"/>
          <p14:tracePt t="12115" x="11215688" y="3003550"/>
          <p14:tracePt t="12136" x="11228388" y="3016250"/>
          <p14:tracePt t="12162" x="11241088" y="3028950"/>
          <p14:tracePt t="12211" x="11241088" y="3041650"/>
          <p14:tracePt t="12227" x="11241088" y="3065463"/>
          <p14:tracePt t="12238" x="11253788" y="3065463"/>
          <p14:tracePt t="12247" x="11266488" y="3078163"/>
          <p14:tracePt t="12267" x="11266488" y="3090863"/>
          <p14:tracePt t="12347" x="11266488" y="3103563"/>
          <p14:tracePt t="12368" x="11266488" y="3116263"/>
          <p14:tracePt t="12384" x="11266488" y="3128963"/>
          <p14:tracePt t="12387" x="11266488" y="3141663"/>
          <p14:tracePt t="12407" x="11266488" y="3154363"/>
          <p14:tracePt t="12418" x="11266488" y="3165475"/>
          <p14:tracePt t="12423" x="11266488" y="3178175"/>
          <p14:tracePt t="12433" x="11266488" y="3203575"/>
          <p14:tracePt t="12443" x="11266488" y="3216275"/>
          <p14:tracePt t="12454" x="11266488" y="3228975"/>
          <p14:tracePt t="12463" x="11266488" y="3241675"/>
          <p14:tracePt t="12470" x="11266488" y="3267075"/>
          <p14:tracePt t="12480" x="11266488" y="3278188"/>
          <p14:tracePt t="12489" x="11266488" y="3290888"/>
          <p14:tracePt t="12493" x="11266488" y="3303588"/>
          <p14:tracePt t="12504" x="11266488" y="3328988"/>
          <p14:tracePt t="12514" x="11266488" y="3341688"/>
          <p14:tracePt t="12570" x="11266488" y="3367088"/>
          <p14:tracePt t="12585" x="11266488" y="3378200"/>
          <p14:tracePt t="12589" x="11266488" y="3390900"/>
          <p14:tracePt t="12599" x="11253788" y="3390900"/>
          <p14:tracePt t="12609" x="11241088" y="3429000"/>
          <p14:tracePt t="12615" x="11228388" y="3429000"/>
          <p14:tracePt t="12640" x="11228388" y="3454400"/>
          <p14:tracePt t="12650" x="11215688" y="3454400"/>
          <p14:tracePt t="12656" x="11202988" y="3467100"/>
          <p14:tracePt t="12682" x="11190288" y="3479800"/>
          <p14:tracePt t="12692" x="11190288" y="3490913"/>
          <p14:tracePt t="12705" x="11190288" y="3503613"/>
          <p14:tracePt t="12725" x="11177588" y="3516313"/>
          <p14:tracePt t="12745" x="11164888" y="3529013"/>
          <p14:tracePt t="12761" x="11153775" y="3554413"/>
          <p14:tracePt t="12797" x="11141075" y="3567113"/>
          <p14:tracePt t="12807" x="11128375" y="3567113"/>
          <p14:tracePt t="12811" x="11115675" y="3579813"/>
          <p14:tracePt t="12817" x="11102975" y="3579813"/>
          <p14:tracePt t="12827" x="11090275" y="3579813"/>
          <p14:tracePt t="12831" x="11064875" y="3590925"/>
          <p14:tracePt t="12842" x="11041063" y="3590925"/>
          <p14:tracePt t="12851" x="11002963" y="3603625"/>
          <p14:tracePt t="12857" x="10990263" y="3603625"/>
          <p14:tracePt t="12867" x="10952163" y="3603625"/>
          <p14:tracePt t="12871" x="10902950" y="3603625"/>
          <p14:tracePt t="12881" x="10839450" y="3629025"/>
          <p14:tracePt t="12893" x="10764838" y="3629025"/>
          <p14:tracePt t="12897" x="10739438" y="3629025"/>
          <p14:tracePt t="12907" x="10677525" y="3641725"/>
          <p14:tracePt t="12913" x="10590213" y="3654425"/>
          <p14:tracePt t="12923" x="10552113" y="3654425"/>
          <p14:tracePt t="12933" x="10452100" y="3654425"/>
          <p14:tracePt t="12937" x="10439400" y="3667125"/>
          <p14:tracePt t="12947" x="10401300" y="3667125"/>
          <p14:tracePt t="12953" x="10364788" y="3667125"/>
          <p14:tracePt t="12963" x="10313988" y="3667125"/>
          <p14:tracePt t="12973" x="10264775" y="3667125"/>
          <p14:tracePt t="12977" x="10252075" y="3667125"/>
          <p14:tracePt t="12987" x="10201275" y="3667125"/>
          <p14:tracePt t="12994" x="10164763" y="3667125"/>
          <p14:tracePt t="13003" x="10126663" y="3667125"/>
          <p14:tracePt t="13014" x="10064750" y="3667125"/>
          <p14:tracePt t="13019" x="10026650" y="3667125"/>
          <p14:tracePt t="13029" x="9975850" y="3667125"/>
          <p14:tracePt t="13033" x="9939338" y="3667125"/>
          <p14:tracePt t="13043" x="9852025" y="3667125"/>
          <p14:tracePt t="13053" x="9775825" y="3667125"/>
          <p14:tracePt t="13059" x="9750425" y="3667125"/>
          <p14:tracePt t="13070" x="9701213" y="3667125"/>
          <p14:tracePt t="13073" x="9613900" y="3667125"/>
          <p14:tracePt t="13083" x="9563100" y="3667125"/>
          <p14:tracePt t="13094" x="9437688" y="3667125"/>
          <p14:tracePt t="13099" x="9424988" y="3667125"/>
          <p14:tracePt t="13109" x="9363075" y="3667125"/>
          <p14:tracePt t="13113" x="9275763" y="3667125"/>
          <p14:tracePt t="13126" x="9212263" y="3667125"/>
          <p14:tracePt t="13135" x="9099550" y="3667125"/>
          <p14:tracePt t="13139" x="9063038" y="3667125"/>
          <p14:tracePt t="13149" x="8975725" y="3667125"/>
          <p14:tracePt t="13155" x="8912225" y="3667125"/>
          <p14:tracePt t="13165" x="8786813" y="3667125"/>
          <p14:tracePt t="13176" x="8650288" y="3667125"/>
          <p14:tracePt t="13179" x="8612188" y="3667125"/>
          <p14:tracePt t="13190" x="8524875" y="3667125"/>
          <p14:tracePt t="13199" x="8361363" y="3667125"/>
          <p14:tracePt t="13205" x="8324850" y="3667125"/>
          <p14:tracePt t="13215" x="8199438" y="3667125"/>
          <p14:tracePt t="13219" x="8161338" y="3667125"/>
          <p14:tracePt t="13229" x="8048625" y="3641725"/>
          <p14:tracePt t="13235" x="7935913" y="3641725"/>
          <p14:tracePt t="13245" x="7810500" y="3616325"/>
          <p14:tracePt t="13255" x="7572375" y="3541713"/>
          <p14:tracePt t="13261" x="7548563" y="3541713"/>
          <p14:tracePt t="13272" x="7435850" y="3541713"/>
          <p14:tracePt t="13275" x="7297738" y="3479800"/>
          <p14:tracePt t="13286" x="7210425" y="3454400"/>
          <p14:tracePt t="13295" x="7021513" y="3416300"/>
          <p14:tracePt t="13301" x="6997700" y="3416300"/>
          <p14:tracePt t="13311" x="6910388" y="3378200"/>
          <p14:tracePt t="13315" x="6859588" y="3367088"/>
          <p14:tracePt t="13326" x="6808788" y="3354388"/>
          <p14:tracePt t="13336" x="6721475" y="3328988"/>
          <p14:tracePt t="13342" x="6696075" y="3328988"/>
          <p14:tracePt t="13352" x="6672263" y="3316288"/>
          <p14:tracePt t="13358" x="6646863" y="3290888"/>
          <p14:tracePt t="13368" x="6608763" y="3278188"/>
          <p14:tracePt t="13378" x="6534150" y="3241675"/>
          <p14:tracePt t="13382" x="6521450" y="3241675"/>
          <p14:tracePt t="13392" x="6472238" y="3190875"/>
          <p14:tracePt t="13398" x="6434138" y="3178175"/>
          <p14:tracePt t="13407" x="6408738" y="3154363"/>
          <p14:tracePt t="13417" x="6359525" y="3128963"/>
          <p14:tracePt t="13431" x="6334125" y="3103563"/>
          <p14:tracePt t="13437" x="6321425" y="3090863"/>
          <p14:tracePt t="13447" x="6296025" y="3065463"/>
          <p14:tracePt t="13458" x="6283325" y="3028950"/>
          <p14:tracePt t="13461" x="6270625" y="3016250"/>
          <p14:tracePt t="13473" x="6259513" y="3003550"/>
          <p14:tracePt t="13477" x="6259513" y="2978150"/>
          <p14:tracePt t="13487" x="6234113" y="2941638"/>
          <p14:tracePt t="13498" x="6221413" y="2916238"/>
          <p14:tracePt t="13508" x="6221413" y="2890838"/>
          <p14:tracePt t="13513" x="6221413" y="2878138"/>
          <p14:tracePt t="13517" x="6221413" y="2852738"/>
          <p14:tracePt t="13527" x="6221413" y="2828925"/>
          <p14:tracePt t="13538" x="6221413" y="2803525"/>
          <p14:tracePt t="13547" x="6221413" y="2790825"/>
          <p14:tracePt t="13553" x="6221413" y="2778125"/>
          <p14:tracePt t="13557" x="6234113" y="2740025"/>
          <p14:tracePt t="13577" x="6259513" y="2678113"/>
          <p14:tracePt t="13584" x="6270625" y="2678113"/>
          <p14:tracePt t="13593" x="6296025" y="2652713"/>
          <p14:tracePt t="13599" x="6321425" y="2652713"/>
          <p14:tracePt t="13609" x="6383338" y="2603500"/>
          <p14:tracePt t="13620" x="6496050" y="2578100"/>
          <p14:tracePt t="13623" x="6521450" y="2565400"/>
          <p14:tracePt t="13633" x="6608763" y="2552700"/>
          <p14:tracePt t="13640" x="6721475" y="2540000"/>
          <p14:tracePt t="13649" x="6834188" y="2540000"/>
          <p14:tracePt t="13659" x="7134225" y="2478088"/>
          <p14:tracePt t="13663" x="7172325" y="2465388"/>
          <p14:tracePt t="13673" x="7323138" y="2465388"/>
          <p14:tracePt t="13679" x="7423150" y="2452688"/>
          <p14:tracePt t="13689" x="7561263" y="2452688"/>
          <p14:tracePt t="13699" x="7761288" y="2439988"/>
          <p14:tracePt t="13705" x="7848600" y="2439988"/>
          <p14:tracePt t="13715" x="8010525" y="2439988"/>
          <p14:tracePt t="13719" x="8174038" y="2439988"/>
          <p14:tracePt t="13729" x="8374063" y="2439988"/>
          <p14:tracePt t="13739" x="8786813" y="2439988"/>
          <p14:tracePt t="13745" x="8874125" y="2439988"/>
          <p14:tracePt t="13755" x="9075738" y="2439988"/>
          <p14:tracePt t="13759" x="9250363" y="2439988"/>
          <p14:tracePt t="13769" x="9437688" y="2439988"/>
          <p14:tracePt t="13779" x="9763125" y="2439988"/>
          <p14:tracePt t="13785" x="9813925" y="2439988"/>
          <p14:tracePt t="13795" x="9952038" y="2439988"/>
          <p14:tracePt t="13799" x="10088563" y="2478088"/>
          <p14:tracePt t="13815" x="10277475" y="2527300"/>
          <p14:tracePt t="13821" x="10390188" y="2552700"/>
          <p14:tracePt t="13825" x="10414000" y="2565400"/>
          <p14:tracePt t="13835" x="10490200" y="2590800"/>
          <p14:tracePt t="13842" x="10564813" y="2616200"/>
          <p14:tracePt t="13851" x="10577513" y="2627313"/>
          <p14:tracePt t="13861" x="10664825" y="2665413"/>
          <p14:tracePt t="13872" x="10677525" y="2690813"/>
          <p14:tracePt t="13875" x="10690225" y="2690813"/>
          <p14:tracePt t="13909" x="10777538" y="2790825"/>
          <p14:tracePt t="13915" x="10802938" y="2816225"/>
          <p14:tracePt t="13921" x="10828338" y="2865438"/>
          <p14:tracePt t="13932" x="10852150" y="2890838"/>
          <p14:tracePt t="13942" x="10864850" y="2965450"/>
          <p14:tracePt t="13947" x="10877550" y="2990850"/>
          <p14:tracePt t="13957" x="10877550" y="3016250"/>
          <p14:tracePt t="13961" x="10890250" y="3065463"/>
          <p14:tracePt t="13971" x="10902950" y="3141663"/>
          <p14:tracePt t="13981" x="10902950" y="3190875"/>
          <p14:tracePt t="13997" x="10902950" y="3228975"/>
          <p14:tracePt t="14001" x="10902950" y="3267075"/>
          <p14:tracePt t="14011" x="10902950" y="3278188"/>
          <p14:tracePt t="14022" x="10902950" y="3378200"/>
          <p14:tracePt t="14027" x="10902950" y="3403600"/>
          <p14:tracePt t="14037" x="10890250" y="3416300"/>
          <p14:tracePt t="14041" x="10852150" y="3454400"/>
          <p14:tracePt t="14053" x="10828338" y="3454400"/>
          <p14:tracePt t="14064" x="10777538" y="3467100"/>
          <p14:tracePt t="14067" x="10764838" y="3490913"/>
          <p14:tracePt t="14077" x="10726738" y="3503613"/>
          <p14:tracePt t="14083" x="10677525" y="3529013"/>
          <p14:tracePt t="14093" x="10626725" y="3541713"/>
          <p14:tracePt t="14103" x="10502900" y="3567113"/>
          <p14:tracePt t="14107" x="10477500" y="3567113"/>
          <p14:tracePt t="14124" x="10313988" y="3590925"/>
          <p14:tracePt t="14134" x="10226675" y="3590925"/>
          <p14:tracePt t="14143" x="10075863" y="3603625"/>
          <p14:tracePt t="14147" x="10026650" y="3603625"/>
          <p14:tracePt t="14159" x="9926638" y="3603625"/>
          <p14:tracePt t="14163" x="9801225" y="3603625"/>
          <p14:tracePt t="14174" x="9701213" y="3603625"/>
          <p14:tracePt t="14184" x="9513888" y="3603625"/>
          <p14:tracePt t="14189" x="9488488" y="3603625"/>
          <p14:tracePt t="14200" x="9388475" y="3603625"/>
          <p14:tracePt t="14203" x="9312275" y="3603625"/>
          <p14:tracePt t="14214" x="9224963" y="3603625"/>
          <p14:tracePt t="14224" x="9112250" y="3603625"/>
          <p14:tracePt t="14229" x="9099550" y="3603625"/>
          <p14:tracePt t="14240" x="9024938" y="3603625"/>
          <p14:tracePt t="14243" x="8950325" y="3603625"/>
          <p14:tracePt t="14253" x="8899525" y="3603625"/>
          <p14:tracePt t="14263" x="8763000" y="3603625"/>
          <p14:tracePt t="14270" x="8737600" y="3603625"/>
          <p14:tracePt t="14279" x="8686800" y="3603625"/>
          <p14:tracePt t="14285" x="8586788" y="3603625"/>
          <p14:tracePt t="14295" x="8512175" y="3579813"/>
          <p14:tracePt t="14305" x="8361363" y="3554413"/>
          <p14:tracePt t="14309" x="8335963" y="3541713"/>
          <p14:tracePt t="14320" x="8274050" y="3529013"/>
          <p14:tracePt t="14326" x="8161338" y="3479800"/>
          <p14:tracePt t="14335" x="8099425" y="3441700"/>
          <p14:tracePt t="14345" x="7974013" y="3403600"/>
          <p14:tracePt t="14349" x="7910513" y="3354388"/>
          <p14:tracePt t="14359" x="7835900" y="3328988"/>
          <p14:tracePt t="14365" x="7735888" y="3290888"/>
          <p14:tracePt t="14376" x="7661275" y="3228975"/>
          <p14:tracePt t="14385" x="7572375" y="3178175"/>
          <p14:tracePt t="14392" x="7548563" y="3141663"/>
          <p14:tracePt t="14401" x="7497763" y="3116263"/>
          <p14:tracePt t="14405" x="7472363" y="3103563"/>
          <p14:tracePt t="14415" x="7448550" y="3065463"/>
          <p14:tracePt t="14431" x="7397750" y="3016250"/>
          <p14:tracePt t="14442" x="7385050" y="3003550"/>
          <p14:tracePt t="14445" x="7372350" y="2990850"/>
          <p14:tracePt t="14456" x="7359650" y="2978150"/>
          <p14:tracePt t="14466" x="7348538" y="2965450"/>
          <p14:tracePt t="14728" x="7348538" y="2952750"/>
          <p14:tracePt t="14865" x="0" y="0"/>
        </p14:tracePtLst>
        <p14:tracePtLst>
          <p14:tracePt t="15354" x="7435850" y="4305300"/>
          <p14:tracePt t="15370" x="7423150" y="4305300"/>
          <p14:tracePt t="15435" x="7423150" y="4292600"/>
          <p14:tracePt t="15439" x="7423150" y="4279900"/>
          <p14:tracePt t="15456" x="7459663" y="4279900"/>
          <p14:tracePt t="15466" x="7472363" y="4279900"/>
          <p14:tracePt t="15476" x="7561263" y="4279900"/>
          <p14:tracePt t="15479" x="7597775" y="4279900"/>
          <p14:tracePt t="15490" x="7635875" y="4279900"/>
          <p14:tracePt t="15495" x="7723188" y="4279900"/>
          <p14:tracePt t="15505" x="7785100" y="4279900"/>
          <p14:tracePt t="15515" x="7910513" y="4279900"/>
          <p14:tracePt t="15519" x="7974013" y="4279900"/>
          <p14:tracePt t="15529" x="8061325" y="4279900"/>
          <p14:tracePt t="15535" x="8161338" y="4279900"/>
          <p14:tracePt t="15545" x="8261350" y="4279900"/>
          <p14:tracePt t="15555" x="8412163" y="4279900"/>
          <p14:tracePt t="15561" x="8461375" y="4279900"/>
          <p14:tracePt t="15572" x="8586788" y="4279900"/>
          <p14:tracePt t="15576" x="8674100" y="4279900"/>
          <p14:tracePt t="15585" x="8812213" y="4279900"/>
          <p14:tracePt t="15595" x="8975725" y="4279900"/>
          <p14:tracePt t="15602" x="9024938" y="4279900"/>
          <p14:tracePt t="15611" x="9112250" y="4279900"/>
          <p14:tracePt t="15615" x="9175750" y="4279900"/>
          <p14:tracePt t="15626" x="9263063" y="4279900"/>
          <p14:tracePt t="15636" x="9363075" y="4279900"/>
          <p14:tracePt t="15642" x="9401175" y="4279900"/>
          <p14:tracePt t="15651" x="9450388" y="4279900"/>
          <p14:tracePt t="15655" x="9488488" y="4254500"/>
          <p14:tracePt t="15667" x="9537700" y="4254500"/>
          <p14:tracePt t="15677" x="9675813" y="4230688"/>
          <p14:tracePt t="15681" x="9701213" y="4230688"/>
          <p14:tracePt t="15692" x="9763125" y="4230688"/>
          <p14:tracePt t="15697" x="9863138" y="4205288"/>
          <p14:tracePt t="15707" x="9975850" y="4205288"/>
          <p14:tracePt t="15718" x="10152063" y="4179888"/>
          <p14:tracePt t="15721" x="10201275" y="4167188"/>
          <p14:tracePt t="15731" x="10301288" y="4167188"/>
          <p14:tracePt t="15738" x="10377488" y="4154488"/>
          <p14:tracePt t="15747" x="10477500" y="4154488"/>
          <p14:tracePt t="15757" x="10526713" y="4154488"/>
          <p14:tracePt t="15761" x="10539413" y="4154488"/>
          <p14:tracePt t="15771" x="10552113" y="4154488"/>
          <p14:tracePt t="15777" x="10577513" y="4154488"/>
          <p14:tracePt t="15787" x="10602913" y="4154488"/>
          <p14:tracePt t="15797" x="10652125" y="4154488"/>
          <p14:tracePt t="15814" x="10677525" y="4154488"/>
          <p14:tracePt t="15818" x="10702925" y="4154488"/>
          <p14:tracePt t="15827" x="10715625" y="4167188"/>
          <p14:tracePt t="15837" x="10726738" y="4167188"/>
          <p14:tracePt t="15843" x="10752138" y="4179888"/>
          <p14:tracePt t="15857" x="10764838" y="4192588"/>
          <p14:tracePt t="15867" x="10764838" y="4205288"/>
          <p14:tracePt t="15877" x="10790238" y="4217988"/>
          <p14:tracePt t="15888" x="10790238" y="4230688"/>
          <p14:tracePt t="15899" x="10802938" y="4267200"/>
          <p14:tracePt t="15913" x="10802938" y="4292600"/>
          <p14:tracePt t="15919" x="10802938" y="4330700"/>
          <p14:tracePt t="15923" x="10802938" y="4354513"/>
          <p14:tracePt t="15933" x="10802938" y="4367213"/>
          <p14:tracePt t="15939" x="10777538" y="4418013"/>
          <p14:tracePt t="15949" x="10739438" y="4467225"/>
          <p14:tracePt t="15959" x="10639425" y="4554538"/>
          <p14:tracePt t="15963" x="10614025" y="4579938"/>
          <p14:tracePt t="15974" x="10539413" y="4643438"/>
          <p14:tracePt t="15979" x="10464800" y="4679950"/>
          <p14:tracePt t="15989" x="10364788" y="4730750"/>
          <p14:tracePt t="15999" x="10252075" y="4779963"/>
          <p14:tracePt t="16004" x="10226675" y="4779963"/>
          <p14:tracePt t="16015" x="10139363" y="4818063"/>
          <p14:tracePt t="16019" x="10075863" y="4818063"/>
          <p14:tracePt t="16029" x="10026650" y="4818063"/>
          <p14:tracePt t="16039" x="9888538" y="4818063"/>
          <p14:tracePt t="16045" x="9863138" y="4818063"/>
          <p14:tracePt t="16055" x="9788525" y="4818063"/>
          <p14:tracePt t="16059" x="9701213" y="4818063"/>
          <p14:tracePt t="16070" x="9637713" y="4818063"/>
          <p14:tracePt t="16079" x="9450388" y="4792663"/>
          <p14:tracePt t="16085" x="9388475" y="4792663"/>
          <p14:tracePt t="16095" x="9275763" y="4768850"/>
          <p14:tracePt t="16099" x="9150350" y="4730750"/>
          <p14:tracePt t="16109" x="9037638" y="4705350"/>
          <p14:tracePt t="16120" x="8863013" y="4679950"/>
          <p14:tracePt t="16126" x="8824913" y="4667250"/>
          <p14:tracePt t="16135" x="8763000" y="4656138"/>
          <p14:tracePt t="16141" x="8661400" y="4618038"/>
          <p14:tracePt t="16152" x="8624888" y="4618038"/>
          <p14:tracePt t="16161" x="8586788" y="4605338"/>
          <p14:tracePt t="16176" x="8574088" y="4605338"/>
          <p14:tracePt t="16191" x="8574088" y="4592638"/>
          <p14:tracePt t="16222" x="8574088" y="4579938"/>
          <p14:tracePt t="16231" x="8574088" y="4567238"/>
          <p14:tracePt t="16241" x="8574088" y="4543425"/>
          <p14:tracePt t="16247" x="8574088" y="4518025"/>
          <p14:tracePt t="16257" x="8574088" y="4492625"/>
          <p14:tracePt t="16261" x="8599488" y="4467225"/>
          <p14:tracePt t="16271" x="8637588" y="4443413"/>
          <p14:tracePt t="16281" x="8763000" y="4405313"/>
          <p14:tracePt t="16287" x="8786813" y="4405313"/>
          <p14:tracePt t="16298" x="8874125" y="4354513"/>
          <p14:tracePt t="16301" x="8963025" y="4354513"/>
          <p14:tracePt t="16311" x="9075738" y="4330700"/>
          <p14:tracePt t="16321" x="9224963" y="4318000"/>
          <p14:tracePt t="16327" x="9250363" y="4318000"/>
          <p14:tracePt t="16338" x="9324975" y="4292600"/>
          <p14:tracePt t="16341" x="9363075" y="4292600"/>
          <p14:tracePt t="16352" x="9388475" y="4292600"/>
          <p14:tracePt t="16363" x="9413875" y="4292600"/>
          <p14:tracePt t="16367" x="9437688" y="4279900"/>
          <p14:tracePt t="16377" x="9450388" y="4279900"/>
          <p14:tracePt t="16393" x="9463088" y="4279900"/>
          <p14:tracePt t="16403" x="9488488" y="4279900"/>
          <p14:tracePt t="16417" x="9501188" y="4279900"/>
          <p14:tracePt t="16423" x="9513888" y="4279900"/>
          <p14:tracePt t="16437" x="9513888" y="4292600"/>
          <p14:tracePt t="16533" x="9525000" y="4292600"/>
          <p14:tracePt t="16569" x="9537700" y="4292600"/>
          <p14:tracePt t="16590" x="9537700" y="4305300"/>
          <p14:tracePt t="16605" x="9537700" y="4330700"/>
          <p14:tracePt t="16619" x="9513888" y="4330700"/>
          <p14:tracePt t="16625" x="9475788" y="4341813"/>
          <p14:tracePt t="16635" x="9437688" y="4341813"/>
          <p14:tracePt t="16646" x="0" y="0"/>
        </p14:tracePtLst>
        <p14:tracePtLst>
          <p14:tracePt t="17131" x="7510463" y="4017963"/>
          <p14:tracePt t="17150" x="7523163" y="4017963"/>
          <p14:tracePt t="17250" x="7523163" y="4005263"/>
          <p14:tracePt t="17260" x="0" y="0"/>
        </p14:tracePtLst>
        <p14:tracePtLst>
          <p14:tracePt t="17509" x="7648575" y="3967163"/>
          <p14:tracePt t="17513" x="7661275" y="3967163"/>
          <p14:tracePt t="17558" x="7685088" y="3967163"/>
          <p14:tracePt t="17654" x="0" y="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8" name="Freeform: Shape 27">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0"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000">
                <a:solidFill>
                  <a:srgbClr val="EBEBEB"/>
                </a:solidFill>
              </a:rPr>
              <a:t>Sprint 1-Preliminary Exploration and Analysis</a:t>
            </a:r>
          </a:p>
        </p:txBody>
      </p:sp>
      <p:pic>
        <p:nvPicPr>
          <p:cNvPr id="12" name="Picture 11">
            <a:extLst>
              <a:ext uri="{FF2B5EF4-FFF2-40B4-BE49-F238E27FC236}">
                <a16:creationId xmlns:a16="http://schemas.microsoft.com/office/drawing/2014/main" id="{6A27F225-4235-4E4B-9F8D-2561160FA533}"/>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194607" y="1289967"/>
            <a:ext cx="6391533" cy="4278066"/>
          </a:xfrm>
          <a:prstGeom prst="rect">
            <a:avLst/>
          </a:prstGeom>
          <a:noFill/>
        </p:spPr>
      </p:pic>
      <p:sp>
        <p:nvSpPr>
          <p:cNvPr id="32" name="Rectangle 31">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pPr>
              <a:lnSpc>
                <a:spcPct val="90000"/>
              </a:lnSpc>
            </a:pPr>
            <a:r>
              <a:rPr lang="en-US" sz="1400">
                <a:solidFill>
                  <a:srgbClr val="FFFFFF"/>
                </a:solidFill>
              </a:rPr>
              <a:t>Next, we compare the Inflation rate with the change in price in each type of dwelling, starting with the change in the price of Bachelor apartments. </a:t>
            </a:r>
          </a:p>
          <a:p>
            <a:pPr>
              <a:lnSpc>
                <a:spcPct val="90000"/>
              </a:lnSpc>
            </a:pPr>
            <a:r>
              <a:rPr lang="en-US" sz="1400">
                <a:solidFill>
                  <a:srgbClr val="FFFFFF"/>
                </a:solidFill>
              </a:rPr>
              <a:t>We can see that the Bachelor change in price is almost always greater than the rate of Inflation aside from a few exceptions where Inflation is equal to or lower than the Bachelor change. </a:t>
            </a:r>
          </a:p>
          <a:p>
            <a:pPr>
              <a:lnSpc>
                <a:spcPct val="90000"/>
              </a:lnSpc>
            </a:pPr>
            <a:r>
              <a:rPr lang="en-US" sz="1400">
                <a:solidFill>
                  <a:srgbClr val="FFFFFF"/>
                </a:solidFill>
              </a:rPr>
              <a:t>We see this at roughly 2002-early 2006, late 2007-2008, and 2009-early 2010.</a:t>
            </a:r>
          </a:p>
          <a:p>
            <a:pPr marL="0" indent="0">
              <a:lnSpc>
                <a:spcPct val="90000"/>
              </a:lnSpc>
              <a:buNone/>
            </a:pPr>
            <a:endParaRPr lang="en-US" sz="1400">
              <a:solidFill>
                <a:srgbClr val="FFFFFF"/>
              </a:solidFill>
            </a:endParaRPr>
          </a:p>
          <a:p>
            <a:pPr>
              <a:lnSpc>
                <a:spcPct val="90000"/>
              </a:lnSpc>
            </a:pPr>
            <a:endParaRPr lang="en-US" sz="1400">
              <a:solidFill>
                <a:srgbClr val="FFFFFF"/>
              </a:solidFill>
            </a:endParaRPr>
          </a:p>
        </p:txBody>
      </p:sp>
      <p:sp>
        <p:nvSpPr>
          <p:cNvPr id="38"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8" name="Audio 7">
            <a:hlinkClick r:id="" action="ppaction://media"/>
            <a:extLst>
              <a:ext uri="{FF2B5EF4-FFF2-40B4-BE49-F238E27FC236}">
                <a16:creationId xmlns:a16="http://schemas.microsoft.com/office/drawing/2014/main" id="{73E94DD2-F916-42EF-9E78-BAFF29B1E8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195437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32966"/>
    </mc:Choice>
    <mc:Fallback>
      <p:transition spd="slow" advTm="329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1401" x="8123238" y="2665413"/>
          <p14:tracePt t="12345" x="0" y="0"/>
        </p14:tracePtLst>
        <p14:tracePtLst>
          <p14:tracePt t="21682" x="8199438" y="3241675"/>
          <p14:tracePt t="22966" x="8199438" y="3254375"/>
          <p14:tracePt t="22970" x="8199438" y="3267075"/>
          <p14:tracePt t="23000" x="8199438" y="3278188"/>
          <p14:tracePt t="23016" x="8199438" y="3290888"/>
          <p14:tracePt t="23030" x="8199438" y="3303588"/>
          <p14:tracePt t="23036" x="8212138" y="3316288"/>
          <p14:tracePt t="23046" x="8223250" y="3316288"/>
          <p14:tracePt t="23056" x="8223250" y="3328988"/>
          <p14:tracePt t="23072" x="8223250" y="3354388"/>
          <p14:tracePt t="23122" x="8235950" y="3367088"/>
          <p14:tracePt t="23152" x="8248650" y="3390900"/>
          <p14:tracePt t="23158" x="8261350" y="3403600"/>
          <p14:tracePt t="23172" x="8274050" y="3416300"/>
          <p14:tracePt t="23182" x="8299450" y="3429000"/>
          <p14:tracePt t="23192" x="8312150" y="3441700"/>
          <p14:tracePt t="23208" x="8324850" y="3454400"/>
          <p14:tracePt t="23219" x="8335963" y="3490913"/>
          <p14:tracePt t="23228" x="8361363" y="3503613"/>
          <p14:tracePt t="23249" x="8386763" y="3516313"/>
          <p14:tracePt t="23258" x="8424863" y="3516313"/>
          <p14:tracePt t="23272" x="8448675" y="3529013"/>
          <p14:tracePt t="23278" x="8448675" y="3541713"/>
          <p14:tracePt t="23288" x="8474075" y="3541713"/>
          <p14:tracePt t="23294" x="8486775" y="3554413"/>
          <p14:tracePt t="23304" x="8499475" y="3567113"/>
          <p14:tracePt t="23315" x="8512175" y="3567113"/>
          <p14:tracePt t="23334" x="8524875" y="3567113"/>
          <p14:tracePt t="23344" x="8548688" y="3579813"/>
          <p14:tracePt t="23354" x="8561388" y="3590925"/>
          <p14:tracePt t="23358" x="8574088" y="3590925"/>
          <p14:tracePt t="23374" x="8599488" y="3590925"/>
          <p14:tracePt t="23384" x="8599488" y="3603625"/>
          <p14:tracePt t="23394" x="8612188" y="3603625"/>
          <p14:tracePt t="23410" x="8624888" y="3603625"/>
          <p14:tracePt t="23441" x="8650288" y="3629025"/>
          <p14:tracePt t="23454" x="8661400" y="3629025"/>
          <p14:tracePt t="23465" x="8674100" y="3629025"/>
          <p14:tracePt t="23516" x="8686800" y="3629025"/>
          <p14:tracePt t="23526" x="8699500" y="3629025"/>
          <p14:tracePt t="23546" x="8712200" y="3629025"/>
          <p14:tracePt t="23556" x="8724900" y="3641725"/>
          <p14:tracePt t="24091" x="8737600" y="3641725"/>
          <p14:tracePt t="25436" x="0" y="0"/>
        </p14:tracePtLst>
        <p14:tracePtLst>
          <p14:tracePt t="30365" x="9237663" y="3816350"/>
          <p14:tracePt t="30390" x="9237663" y="3829050"/>
          <p14:tracePt t="30414" x="9237663" y="3841750"/>
          <p14:tracePt t="30566" x="9250363" y="3841750"/>
          <p14:tracePt t="30572" x="9275763" y="3841750"/>
          <p14:tracePt t="30582" x="9288463" y="3841750"/>
          <p14:tracePt t="30592" x="9301163" y="3841750"/>
          <p14:tracePt t="30596" x="9312275" y="3841750"/>
          <p14:tracePt t="30606" x="9337675" y="3829050"/>
          <p14:tracePt t="30622" x="9350375" y="3829050"/>
          <p14:tracePt t="30632" x="9375775" y="3816350"/>
          <p14:tracePt t="30646" x="9388475" y="3803650"/>
          <p14:tracePt t="30678" x="9413875" y="3792538"/>
          <p14:tracePt t="30699" x="9424988" y="3767138"/>
          <p14:tracePt t="30718" x="9437688" y="3754438"/>
          <p14:tracePt t="30728" x="9450388" y="3754438"/>
          <p14:tracePt t="30738" x="9463088" y="3741738"/>
          <p14:tracePt t="30752" x="9475788" y="3729038"/>
          <p14:tracePt t="30758" x="9488488" y="3703638"/>
          <p14:tracePt t="30772" x="9501188" y="3692525"/>
          <p14:tracePt t="30782" x="9513888" y="3679825"/>
          <p14:tracePt t="30808" x="9525000" y="3667125"/>
          <p14:tracePt t="30818" x="9525000" y="3654425"/>
          <p14:tracePt t="30854" x="9525000" y="3629025"/>
          <p14:tracePt t="30878" x="9525000" y="3616325"/>
          <p14:tracePt t="30898" x="9525000" y="3603625"/>
          <p14:tracePt t="30921" x="9525000" y="3590925"/>
          <p14:tracePt t="30930" x="9525000" y="3579813"/>
          <p14:tracePt t="30934" x="9525000" y="3567113"/>
          <p14:tracePt t="30954" x="9525000" y="3554413"/>
          <p14:tracePt t="31353" x="9537700" y="3554413"/>
          <p14:tracePt t="31362" x="9537700" y="3616325"/>
          <p14:tracePt t="31375" x="9550400" y="3679825"/>
          <p14:tracePt t="31378" x="9550400" y="3716338"/>
          <p14:tracePt t="31388" x="9550400" y="3792538"/>
          <p14:tracePt t="31394" x="9550400" y="3803650"/>
          <p14:tracePt t="31404" x="9550400" y="3854450"/>
          <p14:tracePt t="31414" x="9550400" y="3867150"/>
          <p14:tracePt t="31418" x="9537700" y="3879850"/>
          <p14:tracePt t="31479" x="9525000" y="3879850"/>
          <p14:tracePt t="31494" x="9513888" y="3879850"/>
          <p14:tracePt t="31520" x="9501188" y="3879850"/>
          <p14:tracePt t="31530" x="9488488" y="3879850"/>
          <p14:tracePt t="31550" x="9475788" y="3879850"/>
          <p14:tracePt t="31564" x="9463088" y="3879850"/>
          <p14:tracePt t="31580" x="9424988" y="3879850"/>
          <p14:tracePt t="31594" x="9401175" y="3879850"/>
          <p14:tracePt t="31606" x="9363075" y="3879850"/>
          <p14:tracePt t="31616" x="9337675" y="3879850"/>
          <p14:tracePt t="31620" x="9312275" y="3879850"/>
          <p14:tracePt t="31630" x="9288463" y="3879850"/>
          <p14:tracePt t="31636" x="9263063" y="3879850"/>
          <p14:tracePt t="31646" x="9237663" y="3879850"/>
          <p14:tracePt t="31656" x="9224963" y="3879850"/>
          <p14:tracePt t="31670" x="9212263" y="3879850"/>
          <p14:tracePt t="31782" x="9212263" y="3841750"/>
          <p14:tracePt t="31796" x="9224963" y="3829050"/>
          <p14:tracePt t="31807" x="9250363" y="3816350"/>
          <p14:tracePt t="31816" x="9301163" y="3767138"/>
          <p14:tracePt t="31822" x="9301163" y="3754438"/>
          <p14:tracePt t="31832" x="9324975" y="3741738"/>
          <p14:tracePt t="31838" x="9337675" y="3741738"/>
          <p14:tracePt t="31848" x="9363075" y="3716338"/>
          <p14:tracePt t="31858" x="9375775" y="3716338"/>
          <p14:tracePt t="31862" x="9388475" y="3692525"/>
          <p14:tracePt t="31872" x="9388475" y="3679825"/>
          <p14:tracePt t="31886" x="9413875" y="3667125"/>
          <p14:tracePt t="31892" x="9413875" y="3654425"/>
          <p14:tracePt t="31902" x="9437688" y="3641725"/>
          <p14:tracePt t="31923" x="9450388" y="3616325"/>
          <p14:tracePt t="32135" x="0" y="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8" name="Freeform: Shape 27">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0"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000">
                <a:solidFill>
                  <a:srgbClr val="EBEBEB"/>
                </a:solidFill>
              </a:rPr>
              <a:t>Sprint 1-Preliminary Exploration and Analysis</a:t>
            </a:r>
          </a:p>
        </p:txBody>
      </p:sp>
      <p:pic>
        <p:nvPicPr>
          <p:cNvPr id="12" name="Picture 11">
            <a:extLst>
              <a:ext uri="{FF2B5EF4-FFF2-40B4-BE49-F238E27FC236}">
                <a16:creationId xmlns:a16="http://schemas.microsoft.com/office/drawing/2014/main" id="{33C42966-993E-45B0-A14D-C69DFC940A3A}"/>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194607" y="1170539"/>
            <a:ext cx="6391533" cy="4516921"/>
          </a:xfrm>
          <a:prstGeom prst="rect">
            <a:avLst/>
          </a:prstGeom>
          <a:noFill/>
        </p:spPr>
      </p:pic>
      <p:sp>
        <p:nvSpPr>
          <p:cNvPr id="32" name="Rectangle 31">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r>
              <a:rPr lang="en-US">
                <a:solidFill>
                  <a:srgbClr val="FFFFFF"/>
                </a:solidFill>
              </a:rPr>
              <a:t>For One-Bedroom apartments we can see that the Inflation Rate was greater from about 2001-2008 and 2009-2010 and it was smaller otherwise.</a:t>
            </a:r>
          </a:p>
          <a:p>
            <a:r>
              <a:rPr lang="en-US">
                <a:solidFill>
                  <a:srgbClr val="FFFFFF"/>
                </a:solidFill>
              </a:rPr>
              <a:t> There is also a sharp increase in the change in price from about 2015 onwards.</a:t>
            </a:r>
          </a:p>
          <a:p>
            <a:endParaRPr lang="en-US" dirty="0">
              <a:solidFill>
                <a:srgbClr val="FFFFFF"/>
              </a:solidFill>
            </a:endParaRPr>
          </a:p>
        </p:txBody>
      </p:sp>
      <p:sp>
        <p:nvSpPr>
          <p:cNvPr id="38"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8" name="Audio 7">
            <a:hlinkClick r:id="" action="ppaction://media"/>
            <a:extLst>
              <a:ext uri="{FF2B5EF4-FFF2-40B4-BE49-F238E27FC236}">
                <a16:creationId xmlns:a16="http://schemas.microsoft.com/office/drawing/2014/main" id="{D33B7449-84B2-415E-8AA6-971201C4FC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351349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0121"/>
    </mc:Choice>
    <mc:Fallback>
      <p:transition spd="slow" advTm="20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6595" x="8161338" y="2952750"/>
          <p14:tracePt t="6755" x="8148638" y="2941638"/>
          <p14:tracePt t="6769" x="8148638" y="2928938"/>
          <p14:tracePt t="6799" x="8135938" y="2928938"/>
          <p14:tracePt t="7784" x="8161338" y="2952750"/>
          <p14:tracePt t="7799" x="8174038" y="2965450"/>
          <p14:tracePt t="7813" x="8212138" y="2990850"/>
          <p14:tracePt t="7823" x="8248650" y="3003550"/>
          <p14:tracePt t="7833" x="8261350" y="3003550"/>
          <p14:tracePt t="7839" x="8274050" y="3016250"/>
          <p14:tracePt t="7845" x="8299450" y="3016250"/>
          <p14:tracePt t="7855" x="8312150" y="3041650"/>
          <p14:tracePt t="7859" x="8335963" y="3041650"/>
          <p14:tracePt t="7880" x="8374063" y="3054350"/>
          <p14:tracePt t="7885" x="8386763" y="3065463"/>
          <p14:tracePt t="7895" x="8399463" y="3078163"/>
          <p14:tracePt t="7901" x="8435975" y="3078163"/>
          <p14:tracePt t="7911" x="8448675" y="3090863"/>
          <p14:tracePt t="7915" x="8461375" y="3103563"/>
          <p14:tracePt t="7925" x="8486775" y="3116263"/>
          <p14:tracePt t="7935" x="8524875" y="3116263"/>
          <p14:tracePt t="7941" x="8537575" y="3128963"/>
          <p14:tracePt t="7951" x="8548688" y="3128963"/>
          <p14:tracePt t="7955" x="8561388" y="3128963"/>
          <p14:tracePt t="7965" x="8599488" y="3128963"/>
          <p14:tracePt t="7981" x="8624888" y="3154363"/>
          <p14:tracePt t="7991" x="8661400" y="3165475"/>
          <p14:tracePt t="7997" x="8674100" y="3165475"/>
          <p14:tracePt t="8008" x="8699500" y="3165475"/>
          <p14:tracePt t="8017" x="8712200" y="3165475"/>
          <p14:tracePt t="8022" x="8737600" y="3165475"/>
          <p14:tracePt t="8031" x="8750300" y="3178175"/>
          <p14:tracePt t="8037" x="8763000" y="3178175"/>
          <p14:tracePt t="8048" x="8786813" y="3178175"/>
          <p14:tracePt t="8058" x="8837613" y="3190875"/>
          <p14:tracePt t="8071" x="8850313" y="3190875"/>
          <p14:tracePt t="8077" x="8863013" y="3190875"/>
          <p14:tracePt t="8087" x="8886825" y="3203575"/>
          <p14:tracePt t="8097" x="8912225" y="3216275"/>
          <p14:tracePt t="8103" x="8924925" y="3216275"/>
          <p14:tracePt t="8113" x="8950325" y="3216275"/>
          <p14:tracePt t="8117" x="8975725" y="3228975"/>
          <p14:tracePt t="8127" x="8986838" y="3228975"/>
          <p14:tracePt t="8137" x="8999538" y="3228975"/>
          <p14:tracePt t="8143" x="9012238" y="3241675"/>
          <p14:tracePt t="8153" x="9037638" y="3241675"/>
          <p14:tracePt t="8163" x="9063038" y="3241675"/>
          <p14:tracePt t="8173" x="9063038" y="3254375"/>
          <p14:tracePt t="8183" x="9099550" y="3267075"/>
          <p14:tracePt t="8194" x="9124950" y="3278188"/>
          <p14:tracePt t="8203" x="9137650" y="3303588"/>
          <p14:tracePt t="8208" x="9163050" y="3316288"/>
          <p14:tracePt t="8220" x="9163050" y="3328988"/>
          <p14:tracePt t="8223" x="9175750" y="3328988"/>
          <p14:tracePt t="8235" x="9188450" y="3328988"/>
          <p14:tracePt t="8239" x="9199563" y="3354388"/>
          <p14:tracePt t="8249" x="9212263" y="3354388"/>
          <p14:tracePt t="8255" x="9212263" y="3367088"/>
          <p14:tracePt t="8265" x="9237663" y="3367088"/>
          <p14:tracePt t="8275" x="9237663" y="3378200"/>
          <p14:tracePt t="8280" x="9250363" y="3390900"/>
          <p14:tracePt t="8306" x="9263063" y="3403600"/>
          <p14:tracePt t="8315" x="9275763" y="3403600"/>
          <p14:tracePt t="9459" x="0" y="0"/>
        </p14:tracePtLst>
        <p14:tracePtLst>
          <p14:tracePt t="10662" x="9224963" y="3716338"/>
          <p14:tracePt t="10735" x="9237663" y="3716338"/>
          <p14:tracePt t="10751" x="9263063" y="3716338"/>
          <p14:tracePt t="10757" x="9288463" y="3716338"/>
          <p14:tracePt t="10777" x="9301163" y="3716338"/>
          <p14:tracePt t="10781" x="9324975" y="3716338"/>
          <p14:tracePt t="10791" x="9337675" y="3741738"/>
          <p14:tracePt t="10797" x="9350375" y="3741738"/>
          <p14:tracePt t="10817" x="9363075" y="3741738"/>
          <p14:tracePt t="10831" x="9375775" y="3741738"/>
          <p14:tracePt t="10847" x="9388475" y="3754438"/>
          <p14:tracePt t="10978" x="9401175" y="3754438"/>
          <p14:tracePt t="11518" x="9413875" y="3754438"/>
          <p14:tracePt t="11557" x="9424988" y="3741738"/>
          <p14:tracePt t="11569" x="9424988" y="3729038"/>
          <p14:tracePt t="11583" x="9437688" y="3716338"/>
          <p14:tracePt t="11589" x="9437688" y="3703638"/>
          <p14:tracePt t="11599" x="9450388" y="3679825"/>
          <p14:tracePt t="11619" x="9450388" y="3654425"/>
          <p14:tracePt t="11630" x="9463088" y="3641725"/>
          <p14:tracePt t="11640" x="9463088" y="3629025"/>
          <p14:tracePt t="11649" x="9463088" y="3603625"/>
          <p14:tracePt t="11700" x="9475788" y="3590925"/>
          <p14:tracePt t="11710" x="9488488" y="3579813"/>
          <p14:tracePt t="11901" x="9488488" y="3567113"/>
          <p14:tracePt t="12830" x="0" y="0"/>
        </p14:tracePtLst>
        <p14:tracePtLst>
          <p14:tracePt t="14752" x="10690225" y="3041650"/>
          <p14:tracePt t="15176" x="10690225" y="3028950"/>
          <p14:tracePt t="15185" x="10690225" y="3016250"/>
          <p14:tracePt t="15195" x="10690225" y="3003550"/>
          <p14:tracePt t="15199" x="10690225" y="2990850"/>
          <p14:tracePt t="15209" x="10690225" y="2952750"/>
          <p14:tracePt t="15215" x="10690225" y="2928938"/>
          <p14:tracePt t="15225" x="10690225" y="2878138"/>
          <p14:tracePt t="15235" x="10690225" y="2828925"/>
          <p14:tracePt t="15239" x="10690225" y="2803525"/>
          <p14:tracePt t="15249" x="10690225" y="2765425"/>
          <p14:tracePt t="15256" x="10690225" y="2740025"/>
          <p14:tracePt t="15265" x="10690225" y="2665413"/>
          <p14:tracePt t="15276" x="10690225" y="2640013"/>
          <p14:tracePt t="15281" x="10690225" y="2590800"/>
          <p14:tracePt t="15291" x="10690225" y="2552700"/>
          <p14:tracePt t="15295" x="10690225" y="2540000"/>
          <p14:tracePt t="15305" x="10690225" y="2503488"/>
          <p14:tracePt t="15315" x="10690225" y="2478088"/>
          <p14:tracePt t="15321" x="10690225" y="2452688"/>
          <p14:tracePt t="15331" x="10690225" y="2403475"/>
          <p14:tracePt t="15335" x="10690225" y="2390775"/>
          <p14:tracePt t="15345" x="10702925" y="2303463"/>
          <p14:tracePt t="15355" x="10702925" y="2290763"/>
          <p14:tracePt t="15361" x="10715625" y="2239963"/>
          <p14:tracePt t="15371" x="10715625" y="2227263"/>
          <p14:tracePt t="15375" x="10715625" y="2190750"/>
          <p14:tracePt t="15387" x="10715625" y="2139950"/>
          <p14:tracePt t="15397" x="10715625" y="2101850"/>
          <p14:tracePt t="15401" x="10715625" y="2065338"/>
          <p14:tracePt t="15411" x="10726738" y="2039938"/>
          <p14:tracePt t="15417" x="10726738" y="2027238"/>
          <p14:tracePt t="15427" x="10726738" y="1978025"/>
          <p14:tracePt t="15437" x="10739438" y="1965325"/>
          <p14:tracePt t="15441" x="10739438" y="1927225"/>
          <p14:tracePt t="15457" x="10739438" y="1914525"/>
          <p14:tracePt t="15467" x="10752138" y="1889125"/>
          <p14:tracePt t="15477" x="10752138" y="1876425"/>
          <p14:tracePt t="15481" x="10764838" y="1865313"/>
          <p14:tracePt t="15497" x="10764838" y="1852613"/>
          <p14:tracePt t="15507" x="10764838" y="1827213"/>
          <p14:tracePt t="15517" x="10790238" y="1801813"/>
          <p14:tracePt t="15523" x="10802938" y="1789113"/>
          <p14:tracePt t="15537" x="10815638" y="1776413"/>
          <p14:tracePt t="15547" x="10828338" y="1752600"/>
          <p14:tracePt t="15564" x="10839450" y="1739900"/>
          <p14:tracePt t="15573" x="10839450" y="1727200"/>
          <p14:tracePt t="15583" x="10852150" y="1727200"/>
          <p14:tracePt t="15597" x="10864850" y="1714500"/>
          <p14:tracePt t="15800" x="10877550" y="1714500"/>
          <p14:tracePt t="15805" x="10877550" y="1727200"/>
          <p14:tracePt t="15815" x="10890250" y="1752600"/>
          <p14:tracePt t="15825" x="10890250" y="1776413"/>
          <p14:tracePt t="15830" x="10890250" y="1789113"/>
          <p14:tracePt t="15839" x="10890250" y="1801813"/>
          <p14:tracePt t="15845" x="10890250" y="1839913"/>
          <p14:tracePt t="15855" x="10890250" y="1852613"/>
          <p14:tracePt t="15880" x="10890250" y="1901825"/>
          <p14:tracePt t="15881" x="10890250" y="1927225"/>
          <p14:tracePt t="15885" x="10890250" y="1965325"/>
          <p14:tracePt t="15895" x="10890250" y="1989138"/>
          <p14:tracePt t="15911" x="10890250" y="2027238"/>
          <p14:tracePt t="15921" x="10890250" y="2039938"/>
          <p14:tracePt t="15925" x="10890250" y="2078038"/>
          <p14:tracePt t="15935" x="10890250" y="2089150"/>
          <p14:tracePt t="15941" x="10890250" y="2114550"/>
          <p14:tracePt t="15951" x="10890250" y="2178050"/>
          <p14:tracePt t="15961" x="10877550" y="2201863"/>
          <p14:tracePt t="15967" x="10864850" y="2227263"/>
          <p14:tracePt t="15977" x="10864850" y="2252663"/>
          <p14:tracePt t="15987" x="10864850" y="2303463"/>
          <p14:tracePt t="15991" x="10852150" y="2314575"/>
          <p14:tracePt t="16001" x="10852150" y="2327275"/>
          <p14:tracePt t="16007" x="10828338" y="2365375"/>
          <p14:tracePt t="16017" x="10828338" y="2403475"/>
          <p14:tracePt t="16031" x="10790238" y="2490788"/>
          <p14:tracePt t="16047" x="10777538" y="2540000"/>
          <p14:tracePt t="16057" x="10764838" y="2590800"/>
          <p14:tracePt t="16061" x="10752138" y="2616200"/>
          <p14:tracePt t="16073" x="10726738" y="2690813"/>
          <p14:tracePt t="16083" x="10702925" y="2716213"/>
          <p14:tracePt t="16087" x="10664825" y="2790825"/>
          <p14:tracePt t="16097" x="10639425" y="2828925"/>
          <p14:tracePt t="16103" x="10639425" y="2840038"/>
          <p14:tracePt t="16114" x="10602913" y="2928938"/>
          <p14:tracePt t="16123" x="10590213" y="2965450"/>
          <p14:tracePt t="16127" x="10577513" y="3016250"/>
          <p14:tracePt t="16137" x="10564813" y="3054350"/>
          <p14:tracePt t="16143" x="10564813" y="3065463"/>
          <p14:tracePt t="16153" x="10552113" y="3078163"/>
          <p14:tracePt t="16164" x="10539413" y="3078163"/>
          <p14:tracePt t="16167" x="10539413" y="3090863"/>
          <p14:tracePt t="16183" x="10539413" y="3103563"/>
          <p14:tracePt t="16476" x="0" y="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510C9632-BB6F-48EE-AB65-501878BA5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8" name="Freeform: Shape 27">
            <a:extLst>
              <a:ext uri="{FF2B5EF4-FFF2-40B4-BE49-F238E27FC236}">
                <a16:creationId xmlns:a16="http://schemas.microsoft.com/office/drawing/2014/main" id="{4EC8AAB6-953B-4D29-9967-3C44D06BB4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0" name="Freeform 5">
            <a:extLst>
              <a:ext uri="{FF2B5EF4-FFF2-40B4-BE49-F238E27FC236}">
                <a16:creationId xmlns:a16="http://schemas.microsoft.com/office/drawing/2014/main" id="{C89ED458-2326-40DC-9C7B-1A717B655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000">
                <a:solidFill>
                  <a:schemeClr val="tx1"/>
                </a:solidFill>
              </a:rPr>
              <a:t>Sprint 1-Preliminary Exploration and Analysis</a:t>
            </a:r>
          </a:p>
        </p:txBody>
      </p:sp>
      <p:pic>
        <p:nvPicPr>
          <p:cNvPr id="12" name="Picture 11">
            <a:extLst>
              <a:ext uri="{FF2B5EF4-FFF2-40B4-BE49-F238E27FC236}">
                <a16:creationId xmlns:a16="http://schemas.microsoft.com/office/drawing/2014/main" id="{58F7A44A-43DE-4124-8065-098BE96B8D1B}"/>
              </a:ext>
            </a:extLst>
          </p:cNvPr>
          <p:cNvPicPr/>
          <p:nvPr/>
        </p:nvPicPr>
        <p:blipFill rotWithShape="1">
          <a:blip r:embed="rId4">
            <a:extLst>
              <a:ext uri="{28A0092B-C50C-407E-A947-70E740481C1C}">
                <a14:useLocalDpi xmlns:a14="http://schemas.microsoft.com/office/drawing/2010/main" val="0"/>
              </a:ext>
            </a:extLst>
          </a:blip>
          <a:srcRect l="13499" r="3037"/>
          <a:stretch/>
        </p:blipFill>
        <p:spPr bwMode="auto">
          <a:xfrm>
            <a:off x="5194607" y="803751"/>
            <a:ext cx="6391533" cy="5250498"/>
          </a:xfrm>
          <a:prstGeom prst="rect">
            <a:avLst/>
          </a:prstGeom>
          <a:noFill/>
        </p:spPr>
      </p:pic>
      <p:sp>
        <p:nvSpPr>
          <p:cNvPr id="32" name="Rectangle 31">
            <a:extLst>
              <a:ext uri="{FF2B5EF4-FFF2-40B4-BE49-F238E27FC236}">
                <a16:creationId xmlns:a16="http://schemas.microsoft.com/office/drawing/2014/main" id="{6F9D1DE6-E368-4F07-85F9-D5B767477D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F63B1F66-4ACE-4A01-8ADF-F175A9C35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CF8448ED-9332-4A9B-8CAB-B1985E596E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pPr>
              <a:lnSpc>
                <a:spcPct val="90000"/>
              </a:lnSpc>
            </a:pPr>
            <a:r>
              <a:rPr lang="en-US" sz="1500">
                <a:solidFill>
                  <a:schemeClr val="tx1"/>
                </a:solidFill>
              </a:rPr>
              <a:t>For Two-Bedroom apartments we can see there were many sharp increases and decreases in the change of price between 2001 and 2010. </a:t>
            </a:r>
          </a:p>
          <a:p>
            <a:pPr>
              <a:lnSpc>
                <a:spcPct val="90000"/>
              </a:lnSpc>
            </a:pPr>
            <a:r>
              <a:rPr lang="en-US" sz="1500">
                <a:solidFill>
                  <a:schemeClr val="tx1"/>
                </a:solidFill>
              </a:rPr>
              <a:t>We can also see the Inflation Rate was greater from about 2001-2008 and 2009-2010 and it was smaller otherwise. </a:t>
            </a:r>
          </a:p>
          <a:p>
            <a:pPr>
              <a:lnSpc>
                <a:spcPct val="90000"/>
              </a:lnSpc>
            </a:pPr>
            <a:r>
              <a:rPr lang="en-US" sz="1500">
                <a:solidFill>
                  <a:schemeClr val="tx1"/>
                </a:solidFill>
              </a:rPr>
              <a:t>There is also a sharp increase in the change in price from about 2015 onwards.</a:t>
            </a:r>
          </a:p>
          <a:p>
            <a:pPr>
              <a:lnSpc>
                <a:spcPct val="90000"/>
              </a:lnSpc>
            </a:pPr>
            <a:endParaRPr lang="en-US" sz="1500">
              <a:solidFill>
                <a:schemeClr val="tx1"/>
              </a:solidFill>
            </a:endParaRPr>
          </a:p>
        </p:txBody>
      </p:sp>
      <p:sp>
        <p:nvSpPr>
          <p:cNvPr id="38" name="Freeform 5">
            <a:extLst>
              <a:ext uri="{FF2B5EF4-FFF2-40B4-BE49-F238E27FC236}">
                <a16:creationId xmlns:a16="http://schemas.microsoft.com/office/drawing/2014/main" id="{ED3A2261-1C75-40FF-8CD6-18C5900C1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8" name="Audio 7">
            <a:hlinkClick r:id="" action="ppaction://media"/>
            <a:extLst>
              <a:ext uri="{FF2B5EF4-FFF2-40B4-BE49-F238E27FC236}">
                <a16:creationId xmlns:a16="http://schemas.microsoft.com/office/drawing/2014/main" id="{86A859A7-4A78-454D-918E-BB5D54AD2A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349302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4671"/>
    </mc:Choice>
    <mc:Fallback>
      <p:transition spd="slow" advTm="24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7636" x="7548563" y="3467100"/>
          <p14:tracePt t="8044" x="7548563" y="3454400"/>
          <p14:tracePt t="8074" x="7585075" y="3454400"/>
          <p14:tracePt t="8083" x="7585075" y="3479800"/>
          <p14:tracePt t="8089" x="7597775" y="3490913"/>
          <p14:tracePt t="8099" x="7635875" y="3554413"/>
          <p14:tracePt t="8104" x="7648575" y="3590925"/>
          <p14:tracePt t="8113" x="7661275" y="3641725"/>
          <p14:tracePt t="8123" x="7685088" y="3716338"/>
          <p14:tracePt t="8129" x="7697788" y="3741738"/>
          <p14:tracePt t="8139" x="7710488" y="3803650"/>
          <p14:tracePt t="8143" x="7723188" y="3829050"/>
          <p14:tracePt t="8154" x="7761288" y="3892550"/>
          <p14:tracePt t="8163" x="7773988" y="3929063"/>
          <p14:tracePt t="8170" x="7773988" y="3954463"/>
          <p14:tracePt t="8179" x="7785100" y="4017963"/>
          <p14:tracePt t="8189" x="7797800" y="4041775"/>
          <p14:tracePt t="8196" x="7823200" y="4067175"/>
          <p14:tracePt t="8205" x="7823200" y="4092575"/>
          <p14:tracePt t="8209" x="7823200" y="4129088"/>
          <p14:tracePt t="8220" x="7835900" y="4129088"/>
          <p14:tracePt t="8225" x="7835900" y="4141788"/>
          <p14:tracePt t="8235" x="7861300" y="4179888"/>
          <p14:tracePt t="8249" x="7886700" y="4230688"/>
          <p14:tracePt t="8259" x="7897813" y="4254500"/>
          <p14:tracePt t="8265" x="7897813" y="4279900"/>
          <p14:tracePt t="8275" x="7935913" y="4318000"/>
          <p14:tracePt t="8286" x="7935913" y="4341813"/>
          <p14:tracePt t="8296" x="7935913" y="4354513"/>
          <p14:tracePt t="8305" x="7935913" y="4379913"/>
          <p14:tracePt t="8316" x="7935913" y="4392613"/>
          <p14:tracePt t="8332" x="7935913" y="4418013"/>
          <p14:tracePt t="8341" x="7935913" y="4430713"/>
          <p14:tracePt t="8346" x="7935913" y="4443413"/>
          <p14:tracePt t="8355" x="7948613" y="4467225"/>
          <p14:tracePt t="8366" x="7961313" y="4479925"/>
          <p14:tracePt t="8371" x="7961313" y="4492625"/>
          <p14:tracePt t="8381" x="7961313" y="4530725"/>
          <p14:tracePt t="8385" x="7961313" y="4543425"/>
          <p14:tracePt t="8396" x="7961313" y="4567238"/>
          <p14:tracePt t="8405" x="7974013" y="4605338"/>
          <p14:tracePt t="8411" x="7986713" y="4605338"/>
          <p14:tracePt t="8421" x="7986713" y="4656138"/>
          <p14:tracePt t="8438" x="7999413" y="4705350"/>
          <p14:tracePt t="8447" x="8010525" y="4718050"/>
          <p14:tracePt t="8457" x="8010525" y="4730750"/>
          <p14:tracePt t="8527" x="8023225" y="4679950"/>
          <p14:tracePt t="8532" x="8035925" y="4643438"/>
          <p14:tracePt t="8544" x="8110538" y="4505325"/>
          <p14:tracePt t="8547" x="8135938" y="4467225"/>
          <p14:tracePt t="8557" x="8199438" y="4330700"/>
          <p14:tracePt t="8568" x="8261350" y="4205288"/>
          <p14:tracePt t="8573" x="8312150" y="4154488"/>
          <p14:tracePt t="8583" x="8386763" y="4029075"/>
          <p14:tracePt t="8587" x="8399463" y="3992563"/>
          <p14:tracePt t="8597" x="8412163" y="3941763"/>
          <p14:tracePt t="8607" x="8435975" y="3879850"/>
          <p14:tracePt t="8613" x="8448675" y="3867150"/>
          <p14:tracePt t="8623" x="8461375" y="3854450"/>
          <p14:tracePt t="8683" x="8461375" y="3841750"/>
          <p14:tracePt t="8693" x="8474075" y="3841750"/>
          <p14:tracePt t="8704" x="8486775" y="3892550"/>
          <p14:tracePt t="8709" x="8499475" y="3916363"/>
          <p14:tracePt t="8719" x="8524875" y="4005263"/>
          <p14:tracePt t="8729" x="8548688" y="4054475"/>
          <p14:tracePt t="8733" x="8548688" y="4092575"/>
          <p14:tracePt t="8743" x="8561388" y="4167188"/>
          <p14:tracePt t="8749" x="8574088" y="4217988"/>
          <p14:tracePt t="8759" x="8586788" y="4392613"/>
          <p14:tracePt t="8769" x="8599488" y="4505325"/>
          <p14:tracePt t="8775" x="8612188" y="4554538"/>
          <p14:tracePt t="8785" x="8624888" y="4679950"/>
          <p14:tracePt t="8789" x="8650288" y="4705350"/>
          <p14:tracePt t="8799" x="8650288" y="4779963"/>
          <p14:tracePt t="8810" x="8661400" y="4818063"/>
          <p14:tracePt t="8815" x="8674100" y="4843463"/>
          <p14:tracePt t="8826" x="8674100" y="4868863"/>
          <p14:tracePt t="8839" x="8674100" y="4879975"/>
          <p14:tracePt t="8905" x="8674100" y="4830763"/>
          <p14:tracePt t="8911" x="8674100" y="4818063"/>
          <p14:tracePt t="8921" x="8699500" y="4730750"/>
          <p14:tracePt t="8932" x="8724900" y="4656138"/>
          <p14:tracePt t="8935" x="8724900" y="4630738"/>
          <p14:tracePt t="8946" x="8737600" y="4530725"/>
          <p14:tracePt t="8951" x="8737600" y="4505325"/>
          <p14:tracePt t="8961" x="8750300" y="4418013"/>
          <p14:tracePt t="8972" x="8750300" y="4354513"/>
          <p14:tracePt t="8975" x="8750300" y="4330700"/>
          <p14:tracePt t="8985" x="8774113" y="4267200"/>
          <p14:tracePt t="9002" x="8786813" y="4217988"/>
          <p14:tracePt t="9012" x="8786813" y="4205288"/>
          <p14:tracePt t="9021" x="8786813" y="4192588"/>
          <p14:tracePt t="9088" x="8812213" y="4192588"/>
          <p14:tracePt t="9091" x="8824913" y="4192588"/>
          <p14:tracePt t="9097" x="8837613" y="4205288"/>
          <p14:tracePt t="9107" x="8886825" y="4279900"/>
          <p14:tracePt t="9111" x="8899525" y="4305300"/>
          <p14:tracePt t="9123" x="8950325" y="4405313"/>
          <p14:tracePt t="9133" x="8950325" y="4443413"/>
          <p14:tracePt t="9137" x="8963025" y="4479925"/>
          <p14:tracePt t="9149" x="8986838" y="4554538"/>
          <p14:tracePt t="9154" x="8999538" y="4579938"/>
          <p14:tracePt t="9163" x="9012238" y="4630738"/>
          <p14:tracePt t="9173" x="9012238" y="4667250"/>
          <p14:tracePt t="9177" x="9012238" y="4679950"/>
          <p14:tracePt t="9188" x="9024938" y="4679950"/>
          <p14:tracePt t="9239" x="9037638" y="4656138"/>
          <p14:tracePt t="9243" x="9037638" y="4630738"/>
          <p14:tracePt t="9254" x="9050338" y="4543425"/>
          <p14:tracePt t="9259" x="9050338" y="4518025"/>
          <p14:tracePt t="9269" x="9075738" y="4418013"/>
          <p14:tracePt t="9273" x="9075738" y="4379913"/>
          <p14:tracePt t="9284" x="9088438" y="4305300"/>
          <p14:tracePt t="9294" x="9099550" y="4241800"/>
          <p14:tracePt t="9299" x="9099550" y="4230688"/>
          <p14:tracePt t="9309" x="9112250" y="4192588"/>
          <p14:tracePt t="9313" x="9112250" y="4179888"/>
          <p14:tracePt t="9323" x="9112250" y="4167188"/>
          <p14:tracePt t="9355" x="9112250" y="4154488"/>
          <p14:tracePt t="9366" x="9124950" y="4154488"/>
          <p14:tracePt t="9375" x="9150350" y="4154488"/>
          <p14:tracePt t="9379" x="9163050" y="4192588"/>
          <p14:tracePt t="9389" x="9199563" y="4267200"/>
          <p14:tracePt t="9395" x="9212263" y="4305300"/>
          <p14:tracePt t="9406" x="9237663" y="4430713"/>
          <p14:tracePt t="9415" x="9263063" y="4479925"/>
          <p14:tracePt t="9419" x="9263063" y="4505325"/>
          <p14:tracePt t="9429" x="9275763" y="4543425"/>
          <p14:tracePt t="9435" x="9275763" y="4567238"/>
          <p14:tracePt t="9445" x="9275763" y="4605338"/>
          <p14:tracePt t="9511" x="9275763" y="4592638"/>
          <p14:tracePt t="9515" x="9275763" y="4579938"/>
          <p14:tracePt t="9525" x="9275763" y="4479925"/>
          <p14:tracePt t="9536" x="9275763" y="4443413"/>
          <p14:tracePt t="9541" x="9275763" y="4405313"/>
          <p14:tracePt t="9551" x="9275763" y="4318000"/>
          <p14:tracePt t="9555" x="9275763" y="4279900"/>
          <p14:tracePt t="9565" x="9263063" y="4217988"/>
          <p14:tracePt t="9575" x="9263063" y="4179888"/>
          <p14:tracePt t="9581" x="9263063" y="4167188"/>
          <p14:tracePt t="9591" x="9263063" y="4105275"/>
          <p14:tracePt t="9597" x="9263063" y="4092575"/>
          <p14:tracePt t="9607" x="9263063" y="4067175"/>
          <p14:tracePt t="9617" x="9250363" y="4054475"/>
          <p14:tracePt t="9621" x="9250363" y="4041775"/>
          <p14:tracePt t="9839" x="0" y="0"/>
        </p14:tracePtLst>
        <p14:tracePtLst>
          <p14:tracePt t="13593" x="7561263" y="3341688"/>
          <p14:tracePt t="14358" x="7561263" y="3354388"/>
          <p14:tracePt t="14363" x="7561263" y="3367088"/>
          <p14:tracePt t="14373" x="7561263" y="3378200"/>
          <p14:tracePt t="14397" x="7561263" y="3403600"/>
          <p14:tracePt t="14404" x="7561263" y="3416300"/>
          <p14:tracePt t="14413" x="7561263" y="3429000"/>
          <p14:tracePt t="14423" x="7561263" y="3454400"/>
          <p14:tracePt t="14434" x="7572375" y="3467100"/>
          <p14:tracePt t="14449" x="7572375" y="3479800"/>
          <p14:tracePt t="14455" x="7585075" y="3503613"/>
          <p14:tracePt t="14480" x="7585075" y="3516313"/>
          <p14:tracePt t="14493" x="7597775" y="3529013"/>
          <p14:tracePt t="14509" x="7610475" y="3541713"/>
          <p14:tracePt t="14519" x="7623175" y="3554413"/>
          <p14:tracePt t="14523" x="7635875" y="3567113"/>
          <p14:tracePt t="14533" x="7648575" y="3579813"/>
          <p14:tracePt t="14543" x="7661275" y="3603625"/>
          <p14:tracePt t="14556" x="7673975" y="3616325"/>
          <p14:tracePt t="14559" x="7685088" y="3641725"/>
          <p14:tracePt t="14569" x="7697788" y="3654425"/>
          <p14:tracePt t="14575" x="7710488" y="3667125"/>
          <p14:tracePt t="14585" x="7735888" y="3692525"/>
          <p14:tracePt t="14590" x="7748588" y="3716338"/>
          <p14:tracePt t="14599" x="7797800" y="3729038"/>
          <p14:tracePt t="14605" x="7810500" y="3754438"/>
          <p14:tracePt t="14615" x="7848600" y="3803650"/>
          <p14:tracePt t="14625" x="7886700" y="3829050"/>
          <p14:tracePt t="14629" x="7897813" y="3829050"/>
          <p14:tracePt t="14640" x="7961313" y="3854450"/>
          <p14:tracePt t="14645" x="7961313" y="3867150"/>
          <p14:tracePt t="14655" x="8010525" y="3867150"/>
          <p14:tracePt t="14665" x="8035925" y="3905250"/>
          <p14:tracePt t="14671" x="8048625" y="3905250"/>
          <p14:tracePt t="14681" x="8099425" y="3929063"/>
          <p14:tracePt t="14685" x="8123238" y="3929063"/>
          <p14:tracePt t="14695" x="8161338" y="3929063"/>
          <p14:tracePt t="14705" x="8186738" y="3941763"/>
          <p14:tracePt t="14721" x="8223250" y="3941763"/>
          <p14:tracePt t="14725" x="8235950" y="3954463"/>
          <p14:tracePt t="14735" x="8274050" y="3954463"/>
          <p14:tracePt t="14745" x="8299450" y="3954463"/>
          <p14:tracePt t="14751" x="8312150" y="3967163"/>
          <p14:tracePt t="14761" x="8348663" y="3967163"/>
          <p14:tracePt t="14765" x="8361363" y="3967163"/>
          <p14:tracePt t="14775" x="8424863" y="3967163"/>
          <p14:tracePt t="14788" x="8461375" y="3967163"/>
          <p14:tracePt t="14791" x="8486775" y="3967163"/>
          <p14:tracePt t="14801" x="8548688" y="3967163"/>
          <p14:tracePt t="14807" x="8561388" y="3967163"/>
          <p14:tracePt t="14817" x="8637588" y="3967163"/>
          <p14:tracePt t="14827" x="8674100" y="3967163"/>
          <p14:tracePt t="14831" x="8686800" y="3967163"/>
          <p14:tracePt t="14841" x="8712200" y="3967163"/>
          <p14:tracePt t="14871" x="8737600" y="3967163"/>
          <p14:tracePt t="14877" x="8750300" y="3967163"/>
          <p14:tracePt t="14913" x="8763000" y="3967163"/>
          <p14:tracePt t="15109" x="8763000" y="3954463"/>
          <p14:tracePt t="15123" x="8774113" y="3941763"/>
          <p14:tracePt t="17722" x="8786813" y="3941763"/>
          <p14:tracePt t="17751" x="8799513" y="3954463"/>
          <p14:tracePt t="17771" x="8812213" y="3967163"/>
          <p14:tracePt t="17781" x="8824913" y="3992563"/>
          <p14:tracePt t="17797" x="8837613" y="3992563"/>
          <p14:tracePt t="17813" x="8837613" y="4005263"/>
          <p14:tracePt t="17817" x="8850313" y="4017963"/>
          <p14:tracePt t="17834" x="8863013" y="4017963"/>
          <p14:tracePt t="17843" x="8874125" y="4029075"/>
          <p14:tracePt t="17853" x="8874125" y="4041775"/>
          <p14:tracePt t="17863" x="8886825" y="4041775"/>
          <p14:tracePt t="17867" x="8899525" y="4054475"/>
          <p14:tracePt t="17888" x="8912225" y="4067175"/>
          <p14:tracePt t="17897" x="8937625" y="4067175"/>
          <p14:tracePt t="17913" x="8950325" y="4067175"/>
          <p14:tracePt t="17923" x="8950325" y="4079875"/>
          <p14:tracePt t="18065" x="8963025" y="4079875"/>
          <p14:tracePt t="18268" x="8975725" y="4079875"/>
          <p14:tracePt t="18271" x="8999538" y="4079875"/>
          <p14:tracePt t="18281" x="9012238" y="4079875"/>
          <p14:tracePt t="18287" x="9024938" y="4079875"/>
          <p14:tracePt t="18297" x="9037638" y="4079875"/>
          <p14:tracePt t="18301" x="9050338" y="4079875"/>
          <p14:tracePt t="18311" x="9063038" y="4041775"/>
          <p14:tracePt t="18317" x="9075738" y="4041775"/>
          <p14:tracePt t="18327" x="9099550" y="4029075"/>
          <p14:tracePt t="18338" x="9112250" y="4017963"/>
          <p14:tracePt t="18357" x="9124950" y="4017963"/>
          <p14:tracePt t="18367" x="9137650" y="4005263"/>
          <p14:tracePt t="18383" x="9150350" y="4005263"/>
          <p14:tracePt t="18407" x="9175750" y="3992563"/>
          <p14:tracePt t="18423" x="9199563" y="3967163"/>
          <p14:tracePt t="18438" x="9199563" y="3954463"/>
          <p14:tracePt t="18464" x="9199563" y="3941763"/>
          <p14:tracePt t="18483" x="9199563" y="3929063"/>
          <p14:tracePt t="18583" x="9188450" y="3929063"/>
          <p14:tracePt t="18599" x="9175750" y="3929063"/>
          <p14:tracePt t="18609" x="9124950" y="3954463"/>
          <p14:tracePt t="18615" x="9099550" y="3954463"/>
          <p14:tracePt t="18625" x="9050338" y="3992563"/>
          <p14:tracePt t="18635" x="9024938" y="3992563"/>
          <p14:tracePt t="18639" x="8999538" y="4017963"/>
          <p14:tracePt t="18650" x="8950325" y="4029075"/>
          <p14:tracePt t="18655" x="8937625" y="4029075"/>
          <p14:tracePt t="18665" x="8912225" y="4067175"/>
          <p14:tracePt t="18679" x="8899525" y="4067175"/>
          <p14:tracePt t="18699" x="8899525" y="4079875"/>
          <p14:tracePt t="18776" x="8912225" y="4079875"/>
          <p14:tracePt t="18785" x="8999538" y="4079875"/>
          <p14:tracePt t="18795" x="9050338" y="4079875"/>
          <p14:tracePt t="18801" x="9088438" y="4079875"/>
          <p14:tracePt t="18811" x="9188450" y="4054475"/>
          <p14:tracePt t="18821" x="9199563" y="4054475"/>
          <p14:tracePt t="18825" x="9237663" y="4041775"/>
          <p14:tracePt t="18841" x="9237663" y="4029075"/>
          <p14:tracePt t="18851" x="9250363" y="4029075"/>
          <p14:tracePt t="18907" x="9263063" y="4017963"/>
          <p14:tracePt t="18977" x="9237663" y="4029075"/>
          <p14:tracePt t="18988" x="9188450" y="4067175"/>
          <p14:tracePt t="18997" x="9137650" y="4079875"/>
          <p14:tracePt t="19004" x="9137650" y="4092575"/>
          <p14:tracePt t="19013" x="9075738" y="4117975"/>
          <p14:tracePt t="19017" x="9063038" y="4129088"/>
          <p14:tracePt t="19027" x="9024938" y="4167188"/>
          <p14:tracePt t="19038" x="9012238" y="4179888"/>
          <p14:tracePt t="19047" x="8999538" y="4179888"/>
          <p14:tracePt t="19129" x="9037638" y="4141788"/>
          <p14:tracePt t="19133" x="9037638" y="4129088"/>
          <p14:tracePt t="19139" x="9050338" y="4129088"/>
          <p14:tracePt t="19149" x="9099550" y="4092575"/>
          <p14:tracePt t="19159" x="9137650" y="4092575"/>
          <p14:tracePt t="19163" x="9150350" y="4079875"/>
          <p14:tracePt t="19173" x="9175750" y="4054475"/>
          <p14:tracePt t="19179" x="9188450" y="4041775"/>
          <p14:tracePt t="19189" x="9188450" y="4029075"/>
          <p14:tracePt t="19205" x="9199563" y="4029075"/>
          <p14:tracePt t="19452" x="9199563" y="4017963"/>
          <p14:tracePt t="19471" x="0" y="0"/>
        </p14:tracePtLst>
        <p14:tracePtLst>
          <p14:tracePt t="21768" x="10564813" y="2878138"/>
          <p14:tracePt t="21771" x="10564813" y="2903538"/>
          <p14:tracePt t="21797" x="10564813" y="2916238"/>
          <p14:tracePt t="21801" x="10577513" y="2916238"/>
          <p14:tracePt t="21811" x="10577513" y="2928938"/>
          <p14:tracePt t="21821" x="10590213" y="2928938"/>
          <p14:tracePt t="21867" x="10590213" y="2941638"/>
          <p14:tracePt t="21928" x="10590213" y="2952750"/>
          <p14:tracePt t="21943" x="10602913" y="2965450"/>
          <p14:tracePt t="21964" x="10602913" y="2978150"/>
          <p14:tracePt t="21983" x="10602913" y="2990850"/>
          <p14:tracePt t="21993" x="10602913" y="3003550"/>
          <p14:tracePt t="22003" x="10602913" y="3016250"/>
          <p14:tracePt t="22014" x="10602913" y="3041650"/>
          <p14:tracePt t="22019" x="10602913" y="3054350"/>
          <p14:tracePt t="22029" x="10602913" y="3065463"/>
          <p14:tracePt t="22034" x="10602913" y="3078163"/>
          <p14:tracePt t="22043" x="10602913" y="3090863"/>
          <p14:tracePt t="22053" x="10602913" y="3103563"/>
          <p14:tracePt t="22059" x="10602913" y="3116263"/>
          <p14:tracePt t="22079" x="10602913" y="3128963"/>
          <p14:tracePt t="22215" x="10602913" y="3141663"/>
          <p14:tracePt t="22245" x="10602913" y="3090863"/>
          <p14:tracePt t="22255" x="10602913" y="3054350"/>
          <p14:tracePt t="22261" x="10602913" y="3041650"/>
          <p14:tracePt t="22271" x="10577513" y="2990850"/>
          <p14:tracePt t="22275" x="10577513" y="2965450"/>
          <p14:tracePt t="22285" x="10577513" y="2890838"/>
          <p14:tracePt t="22295" x="10577513" y="2865438"/>
          <p14:tracePt t="22301" x="10577513" y="2840038"/>
          <p14:tracePt t="22311" x="10577513" y="2790825"/>
          <p14:tracePt t="22322" x="10577513" y="2752725"/>
          <p14:tracePt t="22327" x="10577513" y="2716213"/>
          <p14:tracePt t="22338" x="10577513" y="2703513"/>
          <p14:tracePt t="22341" x="10577513" y="2678113"/>
          <p14:tracePt t="22351" x="10577513" y="2640013"/>
          <p14:tracePt t="22357" x="10577513" y="2616200"/>
          <p14:tracePt t="22367" x="10577513" y="2565400"/>
          <p14:tracePt t="22387" x="10577513" y="2540000"/>
          <p14:tracePt t="22397" x="10577513" y="2516188"/>
          <p14:tracePt t="22407" x="10577513" y="2503488"/>
          <p14:tracePt t="22418" x="10577513" y="2490788"/>
          <p14:tracePt t="22423" x="10577513" y="2478088"/>
          <p14:tracePt t="22434" x="10577513" y="2465388"/>
          <p14:tracePt t="22438" x="10577513" y="2439988"/>
          <p14:tracePt t="22447" x="10577513" y="2403475"/>
          <p14:tracePt t="22457" x="10577513" y="2390775"/>
          <p14:tracePt t="22463" x="10577513" y="2365375"/>
          <p14:tracePt t="22473" x="10590213" y="2314575"/>
          <p14:tracePt t="22483" x="10590213" y="2303463"/>
          <p14:tracePt t="22487" x="10590213" y="2278063"/>
          <p14:tracePt t="22497" x="10590213" y="2252663"/>
          <p14:tracePt t="22504" x="10602913" y="2252663"/>
          <p14:tracePt t="22513" x="10614025" y="2201863"/>
          <p14:tracePt t="22518" x="10614025" y="2190750"/>
          <p14:tracePt t="22527" x="10626725" y="2165350"/>
          <p14:tracePt t="22539" x="10664825" y="2101850"/>
          <p14:tracePt t="22549" x="10677525" y="2089150"/>
          <p14:tracePt t="22553" x="10677525" y="2078038"/>
          <p14:tracePt t="22559" x="10690225" y="2065338"/>
          <p14:tracePt t="22569" x="10702925" y="2027238"/>
          <p14:tracePt t="22579" x="10702925" y="2001838"/>
          <p14:tracePt t="22583" x="10715625" y="1989138"/>
          <p14:tracePt t="22593" x="10726738" y="1978025"/>
          <p14:tracePt t="22609" x="10726738" y="1965325"/>
          <p14:tracePt t="22620" x="10752138" y="1939925"/>
          <p14:tracePt t="22629" x="10752138" y="1914525"/>
          <p14:tracePt t="22639" x="10752138" y="1901825"/>
          <p14:tracePt t="22649" x="10752138" y="1889125"/>
          <p14:tracePt t="22659" x="10764838" y="1876425"/>
          <p14:tracePt t="22665" x="10764838" y="1865313"/>
          <p14:tracePt t="22675" x="10764838" y="1852613"/>
          <p14:tracePt t="22695" x="10790238" y="1801813"/>
          <p14:tracePt t="22709" x="10802938" y="1801813"/>
          <p14:tracePt t="22719" x="10815638" y="1776413"/>
          <p14:tracePt t="22771" x="10828338" y="1739900"/>
          <p14:tracePt t="22871" x="10839450" y="1739900"/>
          <p14:tracePt t="22891" x="10864850" y="1752600"/>
          <p14:tracePt t="22901" x="10890250" y="1776413"/>
          <p14:tracePt t="22917" x="10915650" y="1852613"/>
          <p14:tracePt t="22922" x="10915650" y="1865313"/>
          <p14:tracePt t="22931" x="10928350" y="1914525"/>
          <p14:tracePt t="22942" x="10964863" y="1965325"/>
          <p14:tracePt t="22947" x="10964863" y="1978025"/>
          <p14:tracePt t="22957" x="10964863" y="2052638"/>
          <p14:tracePt t="22961" x="10964863" y="2065338"/>
          <p14:tracePt t="22971" x="10964863" y="2139950"/>
          <p14:tracePt t="22981" x="10964863" y="2214563"/>
          <p14:tracePt t="22988" x="10964863" y="2227263"/>
          <p14:tracePt t="23004" x="10964863" y="2378075"/>
          <p14:tracePt t="23013" x="10939463" y="2465388"/>
          <p14:tracePt t="23023" x="10939463" y="2490788"/>
          <p14:tracePt t="23027" x="10939463" y="2516188"/>
          <p14:tracePt t="23038" x="10915650" y="2565400"/>
          <p14:tracePt t="23043" x="10915650" y="2578100"/>
          <p14:tracePt t="23055" x="10902950" y="2665413"/>
          <p14:tracePt t="23063" x="10890250" y="2690813"/>
          <p14:tracePt t="23067" x="10877550" y="2690813"/>
          <p14:tracePt t="23077" x="10877550" y="2752725"/>
          <p14:tracePt t="23083" x="10852150" y="2778125"/>
          <p14:tracePt t="23093" x="10839450" y="2803525"/>
          <p14:tracePt t="23103" x="10839450" y="2840038"/>
          <p14:tracePt t="23109" x="10828338" y="2865438"/>
          <p14:tracePt t="23119" x="10790238" y="2928938"/>
          <p14:tracePt t="23123" x="10790238" y="2941638"/>
          <p14:tracePt t="23133" x="10764838" y="2978150"/>
          <p14:tracePt t="23143" x="10726738" y="3041650"/>
          <p14:tracePt t="23149" x="10726738" y="3054350"/>
          <p14:tracePt t="23159" x="10715625" y="3078163"/>
          <p14:tracePt t="23163" x="10702925" y="3103563"/>
          <p14:tracePt t="23173" x="10690225" y="3141663"/>
          <p14:tracePt t="23190" x="10677525" y="3154363"/>
          <p14:tracePt t="23199" x="10677525" y="3178175"/>
          <p14:tracePt t="23213" x="10664825" y="3178175"/>
          <p14:tracePt t="23259" x="10639425" y="3178175"/>
          <p14:tracePt t="23275" x="10614025" y="3178175"/>
          <p14:tracePt t="23279" x="10602913" y="3165475"/>
          <p14:tracePt t="23285" x="10590213" y="3141663"/>
          <p14:tracePt t="23295" x="10564813" y="3078163"/>
          <p14:tracePt t="23309" x="10526713" y="2952750"/>
          <p14:tracePt t="23319" x="10490200" y="2840038"/>
          <p14:tracePt t="23325" x="10490200" y="2816225"/>
          <p14:tracePt t="23335" x="10452100" y="2703513"/>
          <p14:tracePt t="23345" x="10439400" y="2627313"/>
          <p14:tracePt t="23351" x="10439400" y="2616200"/>
          <p14:tracePt t="23361" x="10439400" y="2503488"/>
          <p14:tracePt t="23375" x="10439400" y="2414588"/>
          <p14:tracePt t="23385" x="10439400" y="2378075"/>
          <p14:tracePt t="23391" x="10439400" y="2352675"/>
          <p14:tracePt t="23401" x="10439400" y="2314575"/>
          <p14:tracePt t="23405" x="10439400" y="2278063"/>
          <p14:tracePt t="23415" x="10439400" y="2214563"/>
          <p14:tracePt t="23425" x="10439400" y="2178050"/>
          <p14:tracePt t="23435" x="10452100" y="2139950"/>
          <p14:tracePt t="23441" x="10464800" y="2139950"/>
          <p14:tracePt t="23445" x="10464800" y="2114550"/>
          <p14:tracePt t="23455" x="10502900" y="2065338"/>
          <p14:tracePt t="23467" x="10502900" y="2052638"/>
          <p14:tracePt t="23471" x="10502900" y="2027238"/>
          <p14:tracePt t="23481" x="10526713" y="2014538"/>
          <p14:tracePt t="23487" x="10539413" y="2001838"/>
          <p14:tracePt t="23498" x="10564813" y="1965325"/>
          <p14:tracePt t="23507" x="10602913" y="1927225"/>
          <p14:tracePt t="23511" x="10614025" y="1914525"/>
          <p14:tracePt t="23521" x="10626725" y="1901825"/>
          <p14:tracePt t="23538" x="10664825" y="1865313"/>
          <p14:tracePt t="23547" x="10677525" y="1852613"/>
          <p14:tracePt t="23557" x="10690225" y="1839913"/>
          <p14:tracePt t="23567" x="10715625" y="1814513"/>
          <p14:tracePt t="23577" x="10726738" y="1789113"/>
          <p14:tracePt t="23588" x="10752138" y="1776413"/>
          <p14:tracePt t="23603" x="10764838" y="1765300"/>
          <p14:tracePt t="23617" x="10790238" y="1752600"/>
          <p14:tracePt t="23637" x="10815638" y="1739900"/>
          <p14:tracePt t="23657" x="10828338" y="1739900"/>
          <p14:tracePt t="23709" x="10839450" y="1739900"/>
          <p14:tracePt t="23723" x="10877550" y="1765300"/>
          <p14:tracePt t="23733" x="10877550" y="1801813"/>
          <p14:tracePt t="23739" x="10902950" y="1839913"/>
          <p14:tracePt t="23749" x="10915650" y="1876425"/>
          <p14:tracePt t="23753" x="10928350" y="1901825"/>
          <p14:tracePt t="23763" x="10939463" y="1989138"/>
          <p14:tracePt t="23769" x="10939463" y="2014538"/>
          <p14:tracePt t="23779" x="10939463" y="2089150"/>
          <p14:tracePt t="23789" x="10939463" y="2127250"/>
          <p14:tracePt t="23793" x="10939463" y="2165350"/>
          <p14:tracePt t="23805" x="10939463" y="2227263"/>
          <p14:tracePt t="23809" x="10939463" y="2252663"/>
          <p14:tracePt t="23819" x="10939463" y="2314575"/>
          <p14:tracePt t="23829" x="10928350" y="2403475"/>
          <p14:tracePt t="23845" x="10915650" y="2478088"/>
          <p14:tracePt t="23849" x="10890250" y="2490788"/>
          <p14:tracePt t="23859" x="10864850" y="2578100"/>
          <p14:tracePt t="23875" x="10864850" y="2590800"/>
          <p14:tracePt t="23885" x="10864850" y="2627313"/>
          <p14:tracePt t="23889" x="10852150" y="2640013"/>
          <p14:tracePt t="23899" x="10839450" y="2652713"/>
          <p14:tracePt t="23986" x="10828338" y="2652713"/>
          <p14:tracePt t="23991" x="10828338" y="2640013"/>
          <p14:tracePt t="24001" x="0"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8" name="Freeform: Shape 27">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0"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D85DC69D-038B-43DD-B828-B2CF3B0C7BEA}"/>
              </a:ext>
            </a:extLst>
          </p:cNvPr>
          <p:cNvSpPr>
            <a:spLocks noGrp="1"/>
          </p:cNvSpPr>
          <p:nvPr>
            <p:ph type="title"/>
          </p:nvPr>
        </p:nvSpPr>
        <p:spPr>
          <a:xfrm>
            <a:off x="1154955" y="973668"/>
            <a:ext cx="2942210" cy="1020232"/>
          </a:xfrm>
        </p:spPr>
        <p:txBody>
          <a:bodyPr>
            <a:normAutofit/>
          </a:bodyPr>
          <a:lstStyle/>
          <a:p>
            <a:pPr>
              <a:lnSpc>
                <a:spcPct val="90000"/>
              </a:lnSpc>
            </a:pPr>
            <a:r>
              <a:rPr lang="en-US" sz="2000">
                <a:solidFill>
                  <a:srgbClr val="EBEBEB"/>
                </a:solidFill>
              </a:rPr>
              <a:t>Sprint 1-Preliminary Exploration and Analysis</a:t>
            </a:r>
          </a:p>
        </p:txBody>
      </p:sp>
      <p:pic>
        <p:nvPicPr>
          <p:cNvPr id="12" name="Picture 11">
            <a:extLst>
              <a:ext uri="{FF2B5EF4-FFF2-40B4-BE49-F238E27FC236}">
                <a16:creationId xmlns:a16="http://schemas.microsoft.com/office/drawing/2014/main" id="{577C220D-98C6-4C22-B033-B701AFFBE3A2}"/>
              </a:ext>
            </a:extLst>
          </p:cNvPr>
          <p:cNvPicPr/>
          <p:nvPr/>
        </p:nvPicPr>
        <p:blipFill>
          <a:blip r:embed="rId4">
            <a:extLst>
              <a:ext uri="{28A0092B-C50C-407E-A947-70E740481C1C}">
                <a14:useLocalDpi xmlns:a14="http://schemas.microsoft.com/office/drawing/2010/main" val="0"/>
              </a:ext>
            </a:extLst>
          </a:blip>
          <a:stretch>
            <a:fillRect/>
          </a:stretch>
        </p:blipFill>
        <p:spPr bwMode="auto">
          <a:xfrm>
            <a:off x="5194607" y="1179466"/>
            <a:ext cx="6391533" cy="4499067"/>
          </a:xfrm>
          <a:prstGeom prst="rect">
            <a:avLst/>
          </a:prstGeom>
          <a:noFill/>
        </p:spPr>
      </p:pic>
      <p:sp>
        <p:nvSpPr>
          <p:cNvPr id="32" name="Rectangle 31">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027848-3B8F-4831-BF90-F4C8E313B212}"/>
              </a:ext>
            </a:extLst>
          </p:cNvPr>
          <p:cNvSpPr>
            <a:spLocks noGrp="1"/>
          </p:cNvSpPr>
          <p:nvPr>
            <p:ph idx="1"/>
          </p:nvPr>
        </p:nvSpPr>
        <p:spPr>
          <a:xfrm>
            <a:off x="1154955" y="2120900"/>
            <a:ext cx="3133726" cy="3898900"/>
          </a:xfrm>
        </p:spPr>
        <p:txBody>
          <a:bodyPr>
            <a:normAutofit/>
          </a:bodyPr>
          <a:lstStyle/>
          <a:p>
            <a:pPr>
              <a:lnSpc>
                <a:spcPct val="90000"/>
              </a:lnSpc>
            </a:pPr>
            <a:r>
              <a:rPr lang="en-US" sz="1500">
                <a:solidFill>
                  <a:srgbClr val="FFFFFF"/>
                </a:solidFill>
              </a:rPr>
              <a:t>For Three-Bedroom apartments we can see there were many sharp increases and decreases in the change of price throughout, the biggest being the drop in 2003.</a:t>
            </a:r>
          </a:p>
          <a:p>
            <a:pPr>
              <a:lnSpc>
                <a:spcPct val="90000"/>
              </a:lnSpc>
            </a:pPr>
            <a:r>
              <a:rPr lang="en-US" sz="1500">
                <a:solidFill>
                  <a:srgbClr val="FFFFFF"/>
                </a:solidFill>
              </a:rPr>
              <a:t>Aside from a few exceptions we can see the Inflation Rate was greater or roughly the same from about 2003-2010. </a:t>
            </a:r>
          </a:p>
          <a:p>
            <a:pPr>
              <a:lnSpc>
                <a:spcPct val="90000"/>
              </a:lnSpc>
            </a:pPr>
            <a:r>
              <a:rPr lang="en-US" sz="1500">
                <a:solidFill>
                  <a:srgbClr val="FFFFFF"/>
                </a:solidFill>
              </a:rPr>
              <a:t>Aside from a few exceptions from about 2010 onwards the Inflation rate was smaller.</a:t>
            </a:r>
          </a:p>
          <a:p>
            <a:pPr>
              <a:lnSpc>
                <a:spcPct val="90000"/>
              </a:lnSpc>
            </a:pPr>
            <a:endParaRPr lang="en-US" sz="1500">
              <a:solidFill>
                <a:srgbClr val="FFFFFF"/>
              </a:solidFill>
            </a:endParaRPr>
          </a:p>
        </p:txBody>
      </p:sp>
      <p:sp>
        <p:nvSpPr>
          <p:cNvPr id="38"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pic>
        <p:nvPicPr>
          <p:cNvPr id="7" name="Audio 6">
            <a:hlinkClick r:id="" action="ppaction://media"/>
            <a:extLst>
              <a:ext uri="{FF2B5EF4-FFF2-40B4-BE49-F238E27FC236}">
                <a16:creationId xmlns:a16="http://schemas.microsoft.com/office/drawing/2014/main" id="{62280067-0173-44DF-AB31-F8D0B4ABF0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08120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31441"/>
    </mc:Choice>
    <mc:Fallback>
      <p:transition spd="slow" advTm="31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8275" x="8135938" y="2803525"/>
          <p14:tracePt t="8450" x="8135938" y="2778125"/>
          <p14:tracePt t="8454" x="8135938" y="2765425"/>
          <p14:tracePt t="8464" x="8135938" y="2740025"/>
          <p14:tracePt t="8479" x="8135938" y="2690813"/>
          <p14:tracePt t="8496" x="8135938" y="2652713"/>
          <p14:tracePt t="8505" x="8135938" y="2627313"/>
          <p14:tracePt t="8510" x="8135938" y="2616200"/>
          <p14:tracePt t="8520" x="8135938" y="2590800"/>
          <p14:tracePt t="8527" x="8135938" y="2578100"/>
          <p14:tracePt t="8536" x="8135938" y="2540000"/>
          <p14:tracePt t="8549" x="8135938" y="2527300"/>
          <p14:tracePt t="8560" x="8135938" y="2503488"/>
          <p14:tracePt t="8566" x="8135938" y="2490788"/>
          <p14:tracePt t="8575" x="8135938" y="2478088"/>
          <p14:tracePt t="8592" x="8135938" y="2465388"/>
          <p14:tracePt t="8612" x="8135938" y="2452688"/>
          <p14:tracePt t="8615" x="8135938" y="2439988"/>
          <p14:tracePt t="8994" x="8148638" y="2439988"/>
          <p14:tracePt t="9003" x="8148638" y="2452688"/>
          <p14:tracePt t="9009" x="8174038" y="2478088"/>
          <p14:tracePt t="9020" x="8174038" y="2503488"/>
          <p14:tracePt t="9023" x="8186738" y="2516188"/>
          <p14:tracePt t="9033" x="8186738" y="2603500"/>
          <p14:tracePt t="9044" x="8186738" y="2640013"/>
          <p14:tracePt t="9049" x="8186738" y="2665413"/>
          <p14:tracePt t="9060" x="8199438" y="2765425"/>
          <p14:tracePt t="9065" x="8199438" y="2778125"/>
          <p14:tracePt t="9076" x="8223250" y="2890838"/>
          <p14:tracePt t="9085" x="8223250" y="2952750"/>
          <p14:tracePt t="9089" x="8223250" y="2978150"/>
          <p14:tracePt t="9099" x="8235950" y="3041650"/>
          <p14:tracePt t="9105" x="8248650" y="3078163"/>
          <p14:tracePt t="9116" x="8261350" y="3154363"/>
          <p14:tracePt t="9125" x="8261350" y="3165475"/>
          <p14:tracePt t="9129" x="8261350" y="3178175"/>
          <p14:tracePt t="9139" x="8274050" y="3267075"/>
          <p14:tracePt t="9155" x="8274050" y="3341688"/>
          <p14:tracePt t="9165" x="8274050" y="3367088"/>
          <p14:tracePt t="9169" x="8274050" y="3403600"/>
          <p14:tracePt t="9181" x="8274050" y="3467100"/>
          <p14:tracePt t="9185" x="8286750" y="3490913"/>
          <p14:tracePt t="9195" x="8286750" y="3567113"/>
          <p14:tracePt t="9206" x="8286750" y="3616325"/>
          <p14:tracePt t="9212" x="8286750" y="3641725"/>
          <p14:tracePt t="9221" x="8286750" y="3741738"/>
          <p14:tracePt t="9225" x="8286750" y="3779838"/>
          <p14:tracePt t="9235" x="8286750" y="3854450"/>
          <p14:tracePt t="9247" x="8286750" y="3929063"/>
          <p14:tracePt t="9251" x="8286750" y="3954463"/>
          <p14:tracePt t="9262" x="8286750" y="4092575"/>
          <p14:tracePt t="9265" x="8286750" y="4117975"/>
          <p14:tracePt t="9276" x="8286750" y="4241800"/>
          <p14:tracePt t="9288" x="8286750" y="4330700"/>
          <p14:tracePt t="9292" x="8286750" y="4367213"/>
          <p14:tracePt t="9302" x="8286750" y="4467225"/>
          <p14:tracePt t="9308" x="8286750" y="4505325"/>
          <p14:tracePt t="9318" x="8286750" y="4643438"/>
          <p14:tracePt t="9327" x="8286750" y="4743450"/>
          <p14:tracePt t="9331" x="8286750" y="4779963"/>
          <p14:tracePt t="9341" x="8286750" y="4868863"/>
          <p14:tracePt t="9348" x="8286750" y="4905375"/>
          <p14:tracePt t="9358" x="8286750" y="5005388"/>
          <p14:tracePt t="9368" x="8286750" y="5030788"/>
          <p14:tracePt t="9371" x="8286750" y="5043488"/>
          <p14:tracePt t="9382" x="8286750" y="5092700"/>
          <p14:tracePt t="9388" x="8286750" y="5118100"/>
          <p14:tracePt t="9397" x="8312150" y="5181600"/>
          <p14:tracePt t="9407" x="8312150" y="5205413"/>
          <p14:tracePt t="9413" x="8312150" y="5218113"/>
          <p14:tracePt t="9424" x="8348663" y="5305425"/>
          <p14:tracePt t="9433" x="8348663" y="5330825"/>
          <p14:tracePt t="9438" x="8361363" y="5368925"/>
          <p14:tracePt t="9448" x="8361363" y="5394325"/>
          <p14:tracePt t="9453" x="8374063" y="5418138"/>
          <p14:tracePt t="9463" x="8374063" y="5456238"/>
          <p14:tracePt t="9478" x="8386763" y="5481638"/>
          <p14:tracePt t="9488" x="8386763" y="5507038"/>
          <p14:tracePt t="9504" x="8386763" y="5518150"/>
          <p14:tracePt t="9507" x="8399463" y="5518150"/>
          <p14:tracePt t="9523" x="8399463" y="5530850"/>
          <p14:tracePt t="9554" x="8399463" y="5543550"/>
          <p14:tracePt t="9563" x="8412163" y="5543550"/>
          <p14:tracePt t="9583" x="8424863" y="5530850"/>
          <p14:tracePt t="9600" x="8435975" y="5507038"/>
          <p14:tracePt t="9610" x="8448675" y="5507038"/>
          <p14:tracePt t="9620" x="8448675" y="5494338"/>
          <p14:tracePt t="9640" x="8486775" y="5443538"/>
          <p14:tracePt t="9650" x="8486775" y="5430838"/>
          <p14:tracePt t="9655" x="8486775" y="5407025"/>
          <p14:tracePt t="9665" x="8499475" y="5381625"/>
          <p14:tracePt t="9670" x="8512175" y="5368925"/>
          <p14:tracePt t="9679" x="8524875" y="5330825"/>
          <p14:tracePt t="9690" x="8524875" y="5318125"/>
          <p14:tracePt t="9710" x="8524875" y="5294313"/>
          <p14:tracePt t="9720" x="8524875" y="5281613"/>
          <p14:tracePt t="9729" x="8524875" y="5268913"/>
          <p14:tracePt t="9736" x="8524875" y="5256213"/>
          <p14:tracePt t="9842" x="8524875" y="5243513"/>
          <p14:tracePt t="9877" x="8524875" y="5230813"/>
          <p14:tracePt t="9881" x="8524875" y="5218113"/>
          <p14:tracePt t="9898" x="8524875" y="5194300"/>
          <p14:tracePt t="9908" x="8524875" y="5168900"/>
          <p14:tracePt t="9921" x="8524875" y="5130800"/>
          <p14:tracePt t="9931" x="8524875" y="5105400"/>
          <p14:tracePt t="9938" x="8524875" y="5092700"/>
          <p14:tracePt t="9948" x="8524875" y="5043488"/>
          <p14:tracePt t="9951" x="8524875" y="5030788"/>
          <p14:tracePt t="9961" x="8524875" y="4992688"/>
          <p14:tracePt t="9971" x="8524875" y="4968875"/>
          <p14:tracePt t="9977" x="8524875" y="4956175"/>
          <p14:tracePt t="9988" x="8524875" y="4930775"/>
          <p14:tracePt t="9994" x="8524875" y="4892675"/>
          <p14:tracePt t="10003" x="8524875" y="4868863"/>
          <p14:tracePt t="10013" x="8524875" y="4830763"/>
          <p14:tracePt t="10023" x="8524875" y="4805363"/>
          <p14:tracePt t="10034" x="8524875" y="4792663"/>
          <p14:tracePt t="10044" x="8524875" y="4768850"/>
          <p14:tracePt t="10054" x="8524875" y="4743450"/>
          <p14:tracePt t="10064" x="8524875" y="4730750"/>
          <p14:tracePt t="10074" x="8524875" y="4718050"/>
          <p14:tracePt t="10083" x="8524875" y="4692650"/>
          <p14:tracePt t="10094" x="8524875" y="4656138"/>
          <p14:tracePt t="10104" x="8524875" y="4643438"/>
          <p14:tracePt t="10110" x="8524875" y="4630738"/>
          <p14:tracePt t="10120" x="8524875" y="4605338"/>
          <p14:tracePt t="10123" x="8537575" y="4567238"/>
          <p14:tracePt t="10139" x="8548688" y="4543425"/>
          <p14:tracePt t="10150" x="8548688" y="4505325"/>
          <p14:tracePt t="10153" x="8548688" y="4492625"/>
          <p14:tracePt t="10163" x="8548688" y="4467225"/>
          <p14:tracePt t="10174" x="8548688" y="4443413"/>
          <p14:tracePt t="10190" x="8548688" y="4418013"/>
          <p14:tracePt t="10193" x="8548688" y="4405313"/>
          <p14:tracePt t="10204" x="8548688" y="4367213"/>
          <p14:tracePt t="10215" x="8561388" y="4367213"/>
          <p14:tracePt t="10219" x="8574088" y="4354513"/>
          <p14:tracePt t="10229" x="8574088" y="4341813"/>
          <p14:tracePt t="10236" x="8574088" y="4330700"/>
          <p14:tracePt t="10246" x="8574088" y="4318000"/>
          <p14:tracePt t="10256" x="8574088" y="4292600"/>
          <p14:tracePt t="10260" x="8574088" y="4279900"/>
          <p14:tracePt t="10270" x="8574088" y="4267200"/>
          <p14:tracePt t="10275" x="8574088" y="4241800"/>
          <p14:tracePt t="10286" x="8586788" y="4205288"/>
          <p14:tracePt t="10300" x="8586788" y="4192588"/>
          <p14:tracePt t="10311" x="8599488" y="4141788"/>
          <p14:tracePt t="10315" x="8599488" y="4129088"/>
          <p14:tracePt t="10325" x="8599488" y="4105275"/>
          <p14:tracePt t="10342" x="8599488" y="4067175"/>
          <p14:tracePt t="10352" x="8612188" y="4017963"/>
          <p14:tracePt t="10355" x="8612188" y="4005263"/>
          <p14:tracePt t="10366" x="8612188" y="3967163"/>
          <p14:tracePt t="10375" x="8612188" y="3941763"/>
          <p14:tracePt t="10381" x="8612188" y="3929063"/>
          <p14:tracePt t="10392" x="8612188" y="3879850"/>
          <p14:tracePt t="10395" x="8624888" y="3867150"/>
          <p14:tracePt t="10406" x="8624888" y="3816350"/>
          <p14:tracePt t="10416" x="8624888" y="3792538"/>
          <p14:tracePt t="10426" x="8650288" y="3741738"/>
          <p14:tracePt t="10432" x="8650288" y="3729038"/>
          <p14:tracePt t="10435" x="8650288" y="3703638"/>
          <p14:tracePt t="10448" x="8661400" y="3641725"/>
          <p14:tracePt t="10458" x="8661400" y="3603625"/>
          <p14:tracePt t="10461" x="8661400" y="3590925"/>
          <p14:tracePt t="10471" x="8661400" y="3516313"/>
          <p14:tracePt t="10478" x="8661400" y="3503613"/>
          <p14:tracePt t="10487" x="8661400" y="3429000"/>
          <p14:tracePt t="10497" x="8661400" y="3378200"/>
          <p14:tracePt t="10502" x="8661400" y="3354388"/>
          <p14:tracePt t="10511" x="8674100" y="3278188"/>
          <p14:tracePt t="10518" x="8674100" y="3267075"/>
          <p14:tracePt t="10528" x="8674100" y="3203575"/>
          <p14:tracePt t="10538" x="8674100" y="3178175"/>
          <p14:tracePt t="10541" x="8674100" y="3165475"/>
          <p14:tracePt t="10551" x="8674100" y="3141663"/>
          <p14:tracePt t="10557" x="8674100" y="3116263"/>
          <p14:tracePt t="10568" x="8674100" y="3090863"/>
          <p14:tracePt t="10578" x="8674100" y="3078163"/>
          <p14:tracePt t="10593" x="8674100" y="3041650"/>
          <p14:tracePt t="10608" x="8674100" y="3028950"/>
          <p14:tracePt t="10618" x="8674100" y="3016250"/>
          <p14:tracePt t="10623" x="8674100" y="3003550"/>
          <p14:tracePt t="10638" x="8674100" y="2978150"/>
          <p14:tracePt t="10647" x="8661400" y="2952750"/>
          <p14:tracePt t="10657" x="8637588" y="2941638"/>
          <p14:tracePt t="10674" x="8624888" y="2928938"/>
          <p14:tracePt t="10690" x="8612188" y="2903538"/>
          <p14:tracePt t="10700" x="8612188" y="2890838"/>
          <p14:tracePt t="10703" x="8599488" y="2878138"/>
          <p14:tracePt t="10734" x="8599488" y="2852738"/>
          <p14:tracePt t="10743" x="8599488" y="2840038"/>
          <p14:tracePt t="10754" x="8586788" y="2803525"/>
          <p14:tracePt t="10760" x="8574088" y="2803525"/>
          <p14:tracePt t="10770" x="8574088" y="2790825"/>
          <p14:tracePt t="10780" x="8574088" y="2778125"/>
          <p14:tracePt t="10783" x="8574088" y="2765425"/>
          <p14:tracePt t="10796" x="8574088" y="2740025"/>
          <p14:tracePt t="10806" x="8574088" y="2728913"/>
          <p14:tracePt t="10819" x="8574088" y="2703513"/>
          <p14:tracePt t="10825" x="8574088" y="2690813"/>
          <p14:tracePt t="10836" x="8574088" y="2665413"/>
          <p14:tracePt t="10845" x="8574088" y="2652713"/>
          <p14:tracePt t="10849" x="8574088" y="2640013"/>
          <p14:tracePt t="10860" x="8574088" y="2616200"/>
          <p14:tracePt t="10877" x="8574088" y="2590800"/>
          <p14:tracePt t="10889" x="8574088" y="2578100"/>
          <p14:tracePt t="11012" x="8574088" y="2616200"/>
          <p14:tracePt t="11021" x="8574088" y="2640013"/>
          <p14:tracePt t="11027" x="8574088" y="2665413"/>
          <p14:tracePt t="11042" x="8574088" y="2765425"/>
          <p14:tracePt t="11051" x="8574088" y="2865438"/>
          <p14:tracePt t="11061" x="8574088" y="2916238"/>
          <p14:tracePt t="11067" x="8574088" y="2928938"/>
          <p14:tracePt t="11077" x="8574088" y="3041650"/>
          <p14:tracePt t="11081" x="8574088" y="3065463"/>
          <p14:tracePt t="11092" x="8574088" y="3178175"/>
          <p14:tracePt t="11102" x="8574088" y="3254375"/>
          <p14:tracePt t="11108" x="8574088" y="3278188"/>
          <p14:tracePt t="11118" x="8548688" y="3403600"/>
          <p14:tracePt t="11122" x="8548688" y="3441700"/>
          <p14:tracePt t="11131" x="8537575" y="3579813"/>
          <p14:tracePt t="11144" x="8499475" y="3692525"/>
          <p14:tracePt t="11147" x="8499475" y="3729038"/>
          <p14:tracePt t="11157" x="8486775" y="3854450"/>
          <p14:tracePt t="11163" x="8486775" y="3867150"/>
          <p14:tracePt t="11174" x="8461375" y="3979863"/>
          <p14:tracePt t="11184" x="8461375" y="4041775"/>
          <p14:tracePt t="11187" x="8461375" y="4054475"/>
          <p14:tracePt t="11197" x="8448675" y="4117975"/>
          <p14:tracePt t="11203" x="8448675" y="4154488"/>
          <p14:tracePt t="11213" x="8424863" y="4241800"/>
          <p14:tracePt t="11223" x="8424863" y="4292600"/>
          <p14:tracePt t="11228" x="8424863" y="4305300"/>
          <p14:tracePt t="11237" x="8412163" y="4379913"/>
          <p14:tracePt t="11243" x="8399463" y="4430713"/>
          <p14:tracePt t="11254" x="8399463" y="4530725"/>
          <p14:tracePt t="11263" x="8386763" y="4579938"/>
          <p14:tracePt t="11270" x="8386763" y="4592638"/>
          <p14:tracePt t="11280" x="8374063" y="4667250"/>
          <p14:tracePt t="11283" x="8361363" y="4705350"/>
          <p14:tracePt t="11294" x="8361363" y="4756150"/>
          <p14:tracePt t="11303" x="8335963" y="4818063"/>
          <p14:tracePt t="11310" x="8335963" y="4830763"/>
          <p14:tracePt t="11320" x="8335963" y="4879975"/>
          <p14:tracePt t="11323" x="8335963" y="4892675"/>
          <p14:tracePt t="11334" x="8312150" y="4981575"/>
          <p14:tracePt t="11350" x="8286750" y="5018088"/>
          <p14:tracePt t="11361" x="8274050" y="5068888"/>
          <p14:tracePt t="11363" x="8274050" y="5081588"/>
          <p14:tracePt t="11376" x="8261350" y="5105400"/>
          <p14:tracePt t="11436" x="8248650" y="5105400"/>
          <p14:tracePt t="11456" x="8223250" y="5105400"/>
          <p14:tracePt t="11465" x="8199438" y="5056188"/>
          <p14:tracePt t="11470" x="8186738" y="5043488"/>
          <p14:tracePt t="11480" x="8135938" y="4956175"/>
          <p14:tracePt t="11485" x="8135938" y="4930775"/>
          <p14:tracePt t="11496" x="8110538" y="4818063"/>
          <p14:tracePt t="11506" x="8099425" y="4730750"/>
          <p14:tracePt t="11511" x="8099425" y="4692650"/>
          <p14:tracePt t="11522" x="8061325" y="4530725"/>
          <p14:tracePt t="11526" x="8048625" y="4479925"/>
          <p14:tracePt t="11536" x="8010525" y="4292600"/>
          <p14:tracePt t="11546" x="7999413" y="4179888"/>
          <p14:tracePt t="11551" x="7999413" y="4141788"/>
          <p14:tracePt t="11561" x="7974013" y="3979863"/>
          <p14:tracePt t="11565" x="7974013" y="3941763"/>
          <p14:tracePt t="11576" x="7910513" y="3803650"/>
          <p14:tracePt t="11585" x="7897813" y="3716338"/>
          <p14:tracePt t="11592" x="7897813" y="3703638"/>
          <p14:tracePt t="11602" x="7874000" y="3567113"/>
          <p14:tracePt t="11607" x="7861300" y="3554413"/>
          <p14:tracePt t="11618" x="7835900" y="3479800"/>
          <p14:tracePt t="11628" x="7823200" y="3416300"/>
          <p14:tracePt t="11631" x="7823200" y="3403600"/>
          <p14:tracePt t="11641" x="7823200" y="3316288"/>
          <p14:tracePt t="11647" x="7823200" y="3303588"/>
          <p14:tracePt t="11658" x="7823200" y="3228975"/>
          <p14:tracePt t="11668" x="7810500" y="3165475"/>
          <p14:tracePt t="11672" x="7810500" y="3128963"/>
          <p14:tracePt t="11682" x="7797800" y="3054350"/>
          <p14:tracePt t="11688" x="7797800" y="3016250"/>
          <p14:tracePt t="11697" x="7797800" y="2928938"/>
          <p14:tracePt t="11708" x="7797800" y="2840038"/>
          <p14:tracePt t="11713" x="7797800" y="2816225"/>
          <p14:tracePt t="11723" x="7797800" y="2728913"/>
          <p14:tracePt t="11727" x="7797800" y="2678113"/>
          <p14:tracePt t="11737" x="7797800" y="2578100"/>
          <p14:tracePt t="11747" x="7797800" y="2552700"/>
          <p14:tracePt t="11754" x="7797800" y="2516188"/>
          <p14:tracePt t="11763" x="7797800" y="2439988"/>
          <p14:tracePt t="11768" x="7797800" y="2414588"/>
          <p14:tracePt t="11777" x="7810500" y="2352675"/>
          <p14:tracePt t="11788" x="7823200" y="2339975"/>
          <p14:tracePt t="11794" x="7823200" y="2327275"/>
          <p14:tracePt t="11804" x="7823200" y="2303463"/>
          <p14:tracePt t="11818" x="7823200" y="2290763"/>
          <p14:tracePt t="11909" x="7835900" y="2278063"/>
          <p14:tracePt t="11913" x="7848600" y="2278063"/>
          <p14:tracePt t="11924" x="7897813" y="2327275"/>
          <p14:tracePt t="11933" x="7897813" y="2339975"/>
          <p14:tracePt t="11939" x="7923213" y="2378075"/>
          <p14:tracePt t="11949" x="7935913" y="2439988"/>
          <p14:tracePt t="11955" x="7935913" y="2465388"/>
          <p14:tracePt t="11965" x="7986713" y="2652713"/>
          <p14:tracePt t="11969" x="7999413" y="2728913"/>
          <p14:tracePt t="11979" x="8074025" y="2941638"/>
          <p14:tracePt t="11994" x="8110538" y="3078163"/>
          <p14:tracePt t="11995" x="8135938" y="3141663"/>
          <p14:tracePt t="12006" x="8161338" y="3354388"/>
          <p14:tracePt t="12010" x="8174038" y="3416300"/>
          <p14:tracePt t="12020" x="8186738" y="3567113"/>
          <p14:tracePt t="12029" x="8199438" y="3679825"/>
          <p14:tracePt t="12035" x="8212138" y="3716338"/>
          <p14:tracePt t="12045" x="8223250" y="3829050"/>
          <p14:tracePt t="12049" x="8235950" y="3854450"/>
          <p14:tracePt t="12062" x="8248650" y="3929063"/>
          <p14:tracePt t="12071" x="8248650" y="3954463"/>
          <p14:tracePt t="12076" x="8261350" y="3967163"/>
          <p14:tracePt t="12086" x="8274050" y="4017963"/>
          <p14:tracePt t="12091" x="8274050" y="4029075"/>
          <p14:tracePt t="12102" x="8299450" y="4067175"/>
          <p14:tracePt t="12112" x="8312150" y="4092575"/>
          <p14:tracePt t="12126" x="8312150" y="4105275"/>
          <p14:tracePt t="12166" x="8312150" y="4129088"/>
          <p14:tracePt t="12181" x="8312150" y="4141788"/>
          <p14:tracePt t="12192" x="8312150" y="4179888"/>
          <p14:tracePt t="12202" x="8312150" y="4205288"/>
          <p14:tracePt t="12208" x="8312150" y="4217988"/>
          <p14:tracePt t="12217" x="8324850" y="4230688"/>
          <p14:tracePt t="12227" x="8324850" y="4241800"/>
          <p14:tracePt t="12294" x="8335963" y="4241800"/>
          <p14:tracePt t="12304" x="8335963" y="4230688"/>
          <p14:tracePt t="12313" x="8335963" y="4205288"/>
          <p14:tracePt t="12317" x="8335963" y="4192588"/>
          <p14:tracePt t="12327" x="8335963" y="4117975"/>
          <p14:tracePt t="12333" x="8335963" y="4079875"/>
          <p14:tracePt t="12344" x="8361363" y="3979863"/>
          <p14:tracePt t="12353" x="8374063" y="3854450"/>
          <p14:tracePt t="12358" x="8374063" y="3829050"/>
          <p14:tracePt t="12367" x="8386763" y="3729038"/>
          <p14:tracePt t="12373" x="8399463" y="3692525"/>
          <p14:tracePt t="12383" x="8399463" y="3603625"/>
          <p14:tracePt t="12393" x="8412163" y="3554413"/>
          <p14:tracePt t="12398" x="8412163" y="3541713"/>
          <p14:tracePt t="12410" x="8412163" y="3479800"/>
          <p14:tracePt t="12413" x="8412163" y="3454400"/>
          <p14:tracePt t="12424" x="8424863" y="3416300"/>
          <p14:tracePt t="12434" x="8424863" y="3390900"/>
          <p14:tracePt t="12439" x="8424863" y="3378200"/>
          <p14:tracePt t="12450" x="8424863" y="3354388"/>
          <p14:tracePt t="12463" x="8424863" y="3328988"/>
          <p14:tracePt t="12484" x="8424863" y="3316288"/>
          <p14:tracePt t="12520" x="8424863" y="3303588"/>
          <p14:tracePt t="12696" x="0" y="0"/>
        </p14:tracePtLst>
        <p14:tracePtLst>
          <p14:tracePt t="18043" x="8048625" y="2840038"/>
          <p14:tracePt t="18250" x="8061325" y="2840038"/>
          <p14:tracePt t="18260" x="8074025" y="2840038"/>
          <p14:tracePt t="18274" x="8086725" y="2828925"/>
          <p14:tracePt t="18310" x="8099425" y="2828925"/>
          <p14:tracePt t="18319" x="8110538" y="2828925"/>
          <p14:tracePt t="18329" x="8135938" y="2828925"/>
          <p14:tracePt t="18339" x="8148638" y="2828925"/>
          <p14:tracePt t="18346" x="0" y="0"/>
        </p14:tracePtLst>
        <p14:tracePtLst>
          <p14:tracePt t="19894" x="8361363" y="2716213"/>
          <p14:tracePt t="19991" x="8374063" y="2716213"/>
          <p14:tracePt t="19999" x="8386763" y="2716213"/>
          <p14:tracePt t="20020" x="8399463" y="2716213"/>
          <p14:tracePt t="20029" x="8424863" y="2716213"/>
          <p14:tracePt t="20049" x="8435975" y="2728913"/>
          <p14:tracePt t="20060" x="8461375" y="2752725"/>
          <p14:tracePt t="20099" x="8474075" y="2752725"/>
          <p14:tracePt t="20119" x="8486775" y="2752725"/>
          <p14:tracePt t="20146" x="8499475" y="2765425"/>
          <p14:tracePt t="20162" x="8512175" y="2765425"/>
          <p14:tracePt t="20171" x="8524875" y="2765425"/>
          <p14:tracePt t="20186" x="8537575" y="2778125"/>
          <p14:tracePt t="20868" x="8524875" y="2778125"/>
          <p14:tracePt t="20881" x="8512175" y="2778125"/>
          <p14:tracePt t="21014" x="8499475" y="2778125"/>
          <p14:tracePt t="21033" x="8486775" y="2778125"/>
          <p14:tracePt t="21047" x="8474075" y="2778125"/>
          <p14:tracePt t="21053" x="8474075" y="2765425"/>
          <p14:tracePt t="21259" x="8474075" y="2778125"/>
          <p14:tracePt t="21265" x="8474075" y="2790825"/>
          <p14:tracePt t="21290" x="8474075" y="2803525"/>
          <p14:tracePt t="21300" x="8474075" y="2816225"/>
          <p14:tracePt t="21352" x="8474075" y="2840038"/>
          <p14:tracePt t="21372" x="8474075" y="2852738"/>
          <p14:tracePt t="21396" x="8474075" y="2878138"/>
          <p14:tracePt t="21432" x="8486775" y="2890838"/>
          <p14:tracePt t="21447" x="8499475" y="2903538"/>
          <p14:tracePt t="21458" x="8512175" y="2916238"/>
          <p14:tracePt t="21478" x="8537575" y="2928938"/>
          <p14:tracePt t="21497" x="8561388" y="2928938"/>
          <p14:tracePt t="21507" x="8574088" y="2941638"/>
          <p14:tracePt t="21517" x="8586788" y="2941638"/>
          <p14:tracePt t="21521" x="8599488" y="2952750"/>
          <p14:tracePt t="21531" x="8612188" y="2952750"/>
          <p14:tracePt t="21547" x="8637588" y="2952750"/>
          <p14:tracePt t="21558" x="8650288" y="2952750"/>
          <p14:tracePt t="21573" x="8686800" y="2978150"/>
          <p14:tracePt t="21578" x="8699500" y="2978150"/>
          <p14:tracePt t="21587" x="8724900" y="2990850"/>
          <p14:tracePt t="21597" x="8750300" y="2990850"/>
          <p14:tracePt t="21614" x="8774113" y="2990850"/>
          <p14:tracePt t="21617" x="8786813" y="2990850"/>
          <p14:tracePt t="21627" x="8812213" y="2990850"/>
          <p14:tracePt t="21638" x="8824913" y="2990850"/>
          <p14:tracePt t="21644" x="8837613" y="3003550"/>
          <p14:tracePt t="21653" x="8850313" y="3003550"/>
          <p14:tracePt t="21670" x="8874125" y="3003550"/>
          <p14:tracePt t="21680" x="8886825" y="3016250"/>
          <p14:tracePt t="21683" x="8899525" y="3016250"/>
          <p14:tracePt t="21694" x="8924925" y="3028950"/>
          <p14:tracePt t="21710" x="8937625" y="3028950"/>
          <p14:tracePt t="21719" x="8963025" y="3028950"/>
          <p14:tracePt t="21723" x="8975725" y="3028950"/>
          <p14:tracePt t="21740" x="9012238" y="3028950"/>
          <p14:tracePt t="21749" x="9037638" y="3028950"/>
          <p14:tracePt t="21760" x="9037638" y="3054350"/>
          <p14:tracePt t="21770" x="9050338" y="3054350"/>
          <p14:tracePt t="21773" x="9063038" y="3054350"/>
          <p14:tracePt t="21790" x="9075738" y="3054350"/>
          <p14:tracePt t="21799" x="9099550" y="3054350"/>
          <p14:tracePt t="21815" x="9112250" y="3054350"/>
          <p14:tracePt t="21829" x="9124950" y="3054350"/>
          <p14:tracePt t="21840" x="9137650" y="3054350"/>
          <p14:tracePt t="21856" x="9150350" y="3054350"/>
          <p14:tracePt t="21880" x="9163050" y="3054350"/>
          <p14:tracePt t="21901" x="9188450" y="3054350"/>
          <p14:tracePt t="21925" x="9199563" y="3054350"/>
          <p14:tracePt t="21941" x="9224963" y="3054350"/>
          <p14:tracePt t="21951" x="9237663" y="3054350"/>
          <p14:tracePt t="21965" x="9250363" y="3054350"/>
          <p14:tracePt t="21981" x="9263063" y="3054350"/>
          <p14:tracePt t="21994" x="9275763" y="3054350"/>
          <p14:tracePt t="22007" x="9288463" y="3054350"/>
          <p14:tracePt t="22017" x="9301163" y="3054350"/>
          <p14:tracePt t="22028" x="9312275" y="3054350"/>
          <p14:tracePt t="22032" x="9324975" y="3054350"/>
          <p14:tracePt t="22047" x="9350375" y="3054350"/>
          <p14:tracePt t="22061" x="9363075" y="3054350"/>
          <p14:tracePt t="22071" x="9375775" y="3054350"/>
          <p14:tracePt t="22153" x="9388475" y="3054350"/>
          <p14:tracePt t="22956" x="9401175" y="3054350"/>
          <p14:tracePt t="22990" x="9388475" y="3041650"/>
          <p14:tracePt t="22996" x="0" y="0"/>
        </p14:tracePtLst>
        <p14:tracePtLst>
          <p14:tracePt t="28104" x="10239375" y="2952750"/>
          <p14:tracePt t="28145" x="10226675" y="2952750"/>
          <p14:tracePt t="28220" x="10226675" y="2965450"/>
          <p14:tracePt t="28240" x="10226675" y="2978150"/>
          <p14:tracePt t="28255" x="10226675" y="3003550"/>
          <p14:tracePt t="28342" x="10226675" y="3016250"/>
          <p14:tracePt t="28382" x="10226675" y="3028950"/>
          <p14:tracePt t="28421" x="10239375" y="3028950"/>
          <p14:tracePt t="28790" x="10226675" y="3028950"/>
          <p14:tracePt t="28809" x="10188575" y="3003550"/>
          <p14:tracePt t="28815" x="10177463" y="3003550"/>
          <p14:tracePt t="28825" x="10152063" y="2990850"/>
          <p14:tracePt t="28841" x="10126663" y="2990850"/>
          <p14:tracePt t="28851" x="10113963" y="2965450"/>
          <p14:tracePt t="28861" x="10113963" y="2952750"/>
          <p14:tracePt t="28881" x="10101263" y="2952750"/>
          <p14:tracePt t="28891" x="10101263" y="2941638"/>
          <p14:tracePt t="28961" x="10088563" y="2941638"/>
          <p14:tracePt t="28978" x="10075863" y="2941638"/>
          <p14:tracePt t="28988" x="10064750" y="2941638"/>
          <p14:tracePt t="28997" x="10052050" y="2941638"/>
          <p14:tracePt t="29007" x="10052050" y="2952750"/>
          <p14:tracePt t="29011" x="10039350" y="2965450"/>
          <p14:tracePt t="29031" x="10013950" y="2990850"/>
          <p14:tracePt t="29041" x="10001250" y="3003550"/>
          <p14:tracePt t="29051" x="9988550" y="3003550"/>
          <p14:tracePt t="29067" x="9988550" y="3016250"/>
          <p14:tracePt t="29223" x="9988550" y="3028950"/>
          <p14:tracePt t="29233" x="9988550" y="3041650"/>
          <p14:tracePt t="29264" x="9988550" y="3065463"/>
          <p14:tracePt t="29284" x="10001250" y="3078163"/>
          <p14:tracePt t="29289" x="10026650" y="3078163"/>
          <p14:tracePt t="29299" x="10026650" y="3090863"/>
          <p14:tracePt t="29310" x="10064750" y="3103563"/>
          <p14:tracePt t="29325" x="10101263" y="3116263"/>
          <p14:tracePt t="29336" x="10139363" y="3116263"/>
          <p14:tracePt t="29339" x="10152063" y="3116263"/>
          <p14:tracePt t="29349" x="10213975" y="3141663"/>
          <p14:tracePt t="29365" x="10277475" y="3141663"/>
          <p14:tracePt t="29369" x="10288588" y="3141663"/>
          <p14:tracePt t="29379" x="10301288" y="3141663"/>
          <p14:tracePt t="29390" x="10339388" y="3141663"/>
          <p14:tracePt t="29395" x="10364788" y="3141663"/>
          <p14:tracePt t="29405" x="10401300" y="3128963"/>
          <p14:tracePt t="29411" x="10426700" y="3128963"/>
          <p14:tracePt t="29421" x="10464800" y="3116263"/>
          <p14:tracePt t="29431" x="10514013" y="3116263"/>
          <p14:tracePt t="29435" x="10526713" y="3103563"/>
          <p14:tracePt t="29446" x="10564813" y="3103563"/>
          <p14:tracePt t="29451" x="10590213" y="3090863"/>
          <p14:tracePt t="29461" x="10626725" y="3090863"/>
          <p14:tracePt t="29472" x="10664825" y="3065463"/>
          <p14:tracePt t="29475" x="10677525" y="3065463"/>
          <p14:tracePt t="29485" x="10715625" y="3054350"/>
          <p14:tracePt t="29491" x="10726738" y="3054350"/>
          <p14:tracePt t="29501" x="10764838" y="3041650"/>
          <p14:tracePt t="29511" x="10790238" y="3028950"/>
          <p14:tracePt t="29515" x="10802938" y="3028950"/>
          <p14:tracePt t="29525" x="10828338" y="3003550"/>
          <p14:tracePt t="29541" x="10839450" y="3003550"/>
          <p14:tracePt t="29551" x="10877550" y="2978150"/>
          <p14:tracePt t="29567" x="10902950" y="2952750"/>
          <p14:tracePt t="29578" x="10915650" y="2952750"/>
          <p14:tracePt t="29587" x="10915650" y="2941638"/>
          <p14:tracePt t="29591" x="10939463" y="2941638"/>
          <p14:tracePt t="29611" x="10952163" y="2928938"/>
          <p14:tracePt t="29621" x="10964863" y="2903538"/>
          <p14:tracePt t="29631" x="10977563" y="2903538"/>
          <p14:tracePt t="29647" x="10977563" y="2890838"/>
          <p14:tracePt t="29667" x="10990263" y="2890838"/>
          <p14:tracePt t="29890" x="10990263" y="2878138"/>
          <p14:tracePt t="29906" x="10977563" y="2878138"/>
          <p14:tracePt t="29909" x="0" y="0"/>
        </p14:tracePtLst>
      </p14:laserTraceLst>
    </p:ext>
  </p:extLs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53</TotalTime>
  <Words>1469</Words>
  <Application>Microsoft Office PowerPoint</Application>
  <PresentationFormat>Widescreen</PresentationFormat>
  <Paragraphs>79</Paragraphs>
  <Slides>24</Slides>
  <Notes>0</Notes>
  <HiddenSlides>0</HiddenSlides>
  <MMClips>24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Century Gothic</vt:lpstr>
      <vt:lpstr>Wingdings 3</vt:lpstr>
      <vt:lpstr>Ion Boardroom</vt:lpstr>
      <vt:lpstr>CSDA 1050 Final  Marginal difference in rent price between tenured and new renters in Toronto </vt:lpstr>
      <vt:lpstr>Agenda</vt:lpstr>
      <vt:lpstr>Sprint 1-Data Collection and Cleaning</vt:lpstr>
      <vt:lpstr>Sprint 1-Preliminary Exploration and Analysis</vt:lpstr>
      <vt:lpstr>Sprint 1-Preliminary Exploration and Analysis</vt:lpstr>
      <vt:lpstr>Sprint 1-Preliminary Exploration and Analysis</vt:lpstr>
      <vt:lpstr>Sprint 1-Preliminary Exploration and Analysis</vt:lpstr>
      <vt:lpstr>Sprint 1-Preliminary Exploration and Analysis</vt:lpstr>
      <vt:lpstr>Sprint 1-Preliminary Exploration and Analysis</vt:lpstr>
      <vt:lpstr>Sprint 1-Preliminary Exploration and Analysis</vt:lpstr>
      <vt:lpstr>Sprint 1-Preliminary Exploration and Analysis</vt:lpstr>
      <vt:lpstr>Sprint 2-Modelling and analysis</vt:lpstr>
      <vt:lpstr>Sprint 2-Modelling and analysis</vt:lpstr>
      <vt:lpstr>Sprint 2-Modelling and analysis</vt:lpstr>
      <vt:lpstr>Sprint 2-Modelling and analysis</vt:lpstr>
      <vt:lpstr>Sprint 2-Modelling and analysis</vt:lpstr>
      <vt:lpstr>Sprint 2-Modelling and analysis</vt:lpstr>
      <vt:lpstr>Sprint 2-Modelling and analysis</vt:lpstr>
      <vt:lpstr>Sprint 2-Modelling and analysis</vt:lpstr>
      <vt:lpstr>Final Conclusions and Recommendations</vt:lpstr>
      <vt:lpstr>Final Conclusions and Recommendations</vt:lpstr>
      <vt:lpstr>Final Conclusions and Recommendations</vt:lpstr>
      <vt:lpstr>Final Conclusions and Recommendations</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CSDA 1050 Final  Marginal difference in rent price between tenured and new renters in Toronto </dc:title>
  <dc:creator>Nickolas Lal</dc:creator>
  <cp:lastModifiedBy>Nickolas Lal</cp:lastModifiedBy>
  <cp:revision>7</cp:revision>
  <dcterms:created xsi:type="dcterms:W3CDTF">2019-08-28T02:50:36Z</dcterms:created>
  <dcterms:modified xsi:type="dcterms:W3CDTF">2019-08-28T03:44:36Z</dcterms:modified>
</cp:coreProperties>
</file>